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7" r:id="rId2"/>
    <p:sldId id="258" r:id="rId3"/>
    <p:sldId id="259" r:id="rId4"/>
    <p:sldId id="260" r:id="rId5"/>
    <p:sldId id="261" r:id="rId6"/>
    <p:sldId id="262" r:id="rId7"/>
    <p:sldId id="295" r:id="rId8"/>
    <p:sldId id="263" r:id="rId9"/>
    <p:sldId id="264" r:id="rId10"/>
    <p:sldId id="266" r:id="rId11"/>
    <p:sldId id="293" r:id="rId12"/>
    <p:sldId id="267" r:id="rId13"/>
    <p:sldId id="268" r:id="rId14"/>
    <p:sldId id="276" r:id="rId15"/>
    <p:sldId id="275" r:id="rId16"/>
    <p:sldId id="279" r:id="rId17"/>
    <p:sldId id="280" r:id="rId18"/>
    <p:sldId id="292" r:id="rId19"/>
    <p:sldId id="273"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91"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82850-A385-A1A2-DB4A-F2F072A57C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3D93EF2-76AD-F3B8-FA2D-556B52634A7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6355387-2DB5-4DF6-95A8-CBB85D07B010}" type="datetimeFigureOut">
              <a:rPr lang="en-US"/>
              <a:pPr>
                <a:defRPr/>
              </a:pPr>
              <a:t>7/4/2023</a:t>
            </a:fld>
            <a:endParaRPr lang="en-US"/>
          </a:p>
        </p:txBody>
      </p:sp>
      <p:sp>
        <p:nvSpPr>
          <p:cNvPr id="4" name="Slide Image Placeholder 3">
            <a:extLst>
              <a:ext uri="{FF2B5EF4-FFF2-40B4-BE49-F238E27FC236}">
                <a16:creationId xmlns:a16="http://schemas.microsoft.com/office/drawing/2014/main" id="{FE1CFEB0-4F52-70F5-6E62-EF16A41A57F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47CD9D5-F35B-7F79-F8AD-78D7884A844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E4B9A7-9CEB-4CD2-0503-D2F9A9946DF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5C52EA9-2EC0-8922-F06E-425450C82D2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A0AB7FE-3567-4214-B0B8-E4D642C2CC9A}" type="slidenum">
              <a:rPr lang="en-US" altLang="ro-RO"/>
              <a:pPr>
                <a:defRPr/>
              </a:pPr>
              <a:t>‹#›</a:t>
            </a:fld>
            <a:endParaRPr lang="en-US" alt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6C43EEC-0162-EF7C-3219-18573F378B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596C151-B08E-BB9D-9039-8A2766AF2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B3A3A847-F26F-C8FC-B626-DA5019865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E940FB-F3E6-486C-807D-2C3943E50003}" type="slidenum">
              <a:rPr lang="en-US" altLang="en-US" smtClean="0"/>
              <a:pPr>
                <a:spcBef>
                  <a:spcPct val="0"/>
                </a:spcBef>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50DEA7C-7330-85FC-2FEA-1FA386C1A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4CD71F7-DEC4-A5D0-859E-BB4FC2FA1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7412" name="Slide Number Placeholder 3">
            <a:extLst>
              <a:ext uri="{FF2B5EF4-FFF2-40B4-BE49-F238E27FC236}">
                <a16:creationId xmlns:a16="http://schemas.microsoft.com/office/drawing/2014/main" id="{24038D58-1E9A-BEDD-80C4-FA690DD677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EF5B43-B42C-4FC7-BB4D-0167A9B07F06}" type="slidenum">
              <a:rPr lang="en-US" altLang="ro-RO" smtClean="0"/>
              <a:pPr>
                <a:spcBef>
                  <a:spcPct val="0"/>
                </a:spcBef>
              </a:pPr>
              <a:t>8</a:t>
            </a:fld>
            <a:endParaRPr lang="en-US"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C9B6D61-72B7-D02A-0BA9-8E6E4A07E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5770CB6-7BCC-51D0-2469-7DB5DD30D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484" name="Slide Number Placeholder 3">
            <a:extLst>
              <a:ext uri="{FF2B5EF4-FFF2-40B4-BE49-F238E27FC236}">
                <a16:creationId xmlns:a16="http://schemas.microsoft.com/office/drawing/2014/main" id="{54312965-3017-8E5C-1CBC-DC4BA57382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950ED9-9489-4FFB-AA1B-6A45196EB1B7}" type="slidenum">
              <a:rPr lang="en-US" altLang="ro-RO" smtClean="0"/>
              <a:pPr>
                <a:spcBef>
                  <a:spcPct val="0"/>
                </a:spcBef>
              </a:pPr>
              <a:t>10</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F2F43FE-D758-6592-0EE9-AD278D06A4B7}"/>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Oval 2">
            <a:extLst>
              <a:ext uri="{FF2B5EF4-FFF2-40B4-BE49-F238E27FC236}">
                <a16:creationId xmlns:a16="http://schemas.microsoft.com/office/drawing/2014/main" id="{F5983150-B51A-9554-B43C-62B93D183D8B}"/>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EF57C018-FC4D-BEA2-3286-25167F276D1C}"/>
              </a:ext>
            </a:extLst>
          </p:cNvPr>
          <p:cNvSpPr>
            <a:spLocks noGrp="1"/>
          </p:cNvSpPr>
          <p:nvPr>
            <p:ph type="dt" sz="half" idx="10"/>
          </p:nvPr>
        </p:nvSpPr>
        <p:spPr/>
        <p:txBody>
          <a:bodyPr/>
          <a:lstStyle>
            <a:lvl1pPr>
              <a:defRPr/>
            </a:lvl1pPr>
            <a:extLst/>
          </a:lstStyle>
          <a:p>
            <a:pPr>
              <a:defRPr/>
            </a:pPr>
            <a:fld id="{8DF3C725-6375-4499-B710-349973861977}" type="datetimeFigureOut">
              <a:rPr lang="en-US"/>
              <a:pPr>
                <a:defRPr/>
              </a:pPr>
              <a:t>7/4/2023</a:t>
            </a:fld>
            <a:endParaRPr lang="en-US"/>
          </a:p>
        </p:txBody>
      </p:sp>
      <p:sp>
        <p:nvSpPr>
          <p:cNvPr id="5" name="Footer Placeholder 19">
            <a:extLst>
              <a:ext uri="{FF2B5EF4-FFF2-40B4-BE49-F238E27FC236}">
                <a16:creationId xmlns:a16="http://schemas.microsoft.com/office/drawing/2014/main" id="{C025B186-3D15-4E3C-01F0-2B934C4B8EAC}"/>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9">
            <a:extLst>
              <a:ext uri="{FF2B5EF4-FFF2-40B4-BE49-F238E27FC236}">
                <a16:creationId xmlns:a16="http://schemas.microsoft.com/office/drawing/2014/main" id="{EC03B4F1-4AD7-2566-08DD-BCBBE3D1CF24}"/>
              </a:ext>
            </a:extLst>
          </p:cNvPr>
          <p:cNvSpPr>
            <a:spLocks noGrp="1"/>
          </p:cNvSpPr>
          <p:nvPr>
            <p:ph type="sldNum" sz="quarter" idx="12"/>
          </p:nvPr>
        </p:nvSpPr>
        <p:spPr/>
        <p:txBody>
          <a:bodyPr/>
          <a:lstStyle>
            <a:lvl1pPr>
              <a:defRPr/>
            </a:lvl1pPr>
          </a:lstStyle>
          <a:p>
            <a:pPr>
              <a:defRPr/>
            </a:pPr>
            <a:fld id="{F66442AD-34DB-4BA0-A243-9FAFD4B3B431}" type="slidenum">
              <a:rPr lang="en-US" altLang="ro-RO"/>
              <a:pPr>
                <a:defRPr/>
              </a:pPr>
              <a:t>‹#›</a:t>
            </a:fld>
            <a:endParaRPr lang="en-US" altLang="ro-RO"/>
          </a:p>
        </p:txBody>
      </p:sp>
    </p:spTree>
    <p:extLst>
      <p:ext uri="{BB962C8B-B14F-4D97-AF65-F5344CB8AC3E}">
        <p14:creationId xmlns:p14="http://schemas.microsoft.com/office/powerpoint/2010/main" val="417931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B666BD14-0D31-E4D4-108C-DE87A508A5D8}"/>
              </a:ext>
            </a:extLst>
          </p:cNvPr>
          <p:cNvSpPr>
            <a:spLocks noGrp="1"/>
          </p:cNvSpPr>
          <p:nvPr>
            <p:ph type="dt" sz="half" idx="10"/>
          </p:nvPr>
        </p:nvSpPr>
        <p:spPr/>
        <p:txBody>
          <a:bodyPr/>
          <a:lstStyle>
            <a:lvl1pPr>
              <a:defRPr/>
            </a:lvl1pPr>
          </a:lstStyle>
          <a:p>
            <a:pPr>
              <a:defRPr/>
            </a:pPr>
            <a:fld id="{F64F5E68-D13A-4A88-9BE7-08DB96FED9E1}" type="datetimeFigureOut">
              <a:rPr lang="en-US"/>
              <a:pPr>
                <a:defRPr/>
              </a:pPr>
              <a:t>7/4/2023</a:t>
            </a:fld>
            <a:endParaRPr lang="en-US"/>
          </a:p>
        </p:txBody>
      </p:sp>
      <p:sp>
        <p:nvSpPr>
          <p:cNvPr id="5" name="Footer Placeholder 9">
            <a:extLst>
              <a:ext uri="{FF2B5EF4-FFF2-40B4-BE49-F238E27FC236}">
                <a16:creationId xmlns:a16="http://schemas.microsoft.com/office/drawing/2014/main" id="{8D43A95A-F4E5-4ED3-A226-245156902E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71C712CC-0651-B8D1-7D7F-771128470A0A}"/>
              </a:ext>
            </a:extLst>
          </p:cNvPr>
          <p:cNvSpPr>
            <a:spLocks noGrp="1"/>
          </p:cNvSpPr>
          <p:nvPr>
            <p:ph type="sldNum" sz="quarter" idx="12"/>
          </p:nvPr>
        </p:nvSpPr>
        <p:spPr/>
        <p:txBody>
          <a:bodyPr/>
          <a:lstStyle>
            <a:lvl1pPr>
              <a:defRPr/>
            </a:lvl1pPr>
          </a:lstStyle>
          <a:p>
            <a:pPr>
              <a:defRPr/>
            </a:pPr>
            <a:fld id="{7183B2A2-584E-4D0E-B67E-4F924CD5384F}" type="slidenum">
              <a:rPr lang="en-US" altLang="ro-RO"/>
              <a:pPr>
                <a:defRPr/>
              </a:pPr>
              <a:t>‹#›</a:t>
            </a:fld>
            <a:endParaRPr lang="en-US" altLang="ro-RO"/>
          </a:p>
        </p:txBody>
      </p:sp>
    </p:spTree>
    <p:extLst>
      <p:ext uri="{BB962C8B-B14F-4D97-AF65-F5344CB8AC3E}">
        <p14:creationId xmlns:p14="http://schemas.microsoft.com/office/powerpoint/2010/main" val="103872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0241BB08-4BB2-9643-CAE5-F6D6DD061A05}"/>
              </a:ext>
            </a:extLst>
          </p:cNvPr>
          <p:cNvSpPr>
            <a:spLocks noGrp="1"/>
          </p:cNvSpPr>
          <p:nvPr>
            <p:ph type="dt" sz="half" idx="10"/>
          </p:nvPr>
        </p:nvSpPr>
        <p:spPr/>
        <p:txBody>
          <a:bodyPr/>
          <a:lstStyle>
            <a:lvl1pPr>
              <a:defRPr/>
            </a:lvl1pPr>
          </a:lstStyle>
          <a:p>
            <a:pPr>
              <a:defRPr/>
            </a:pPr>
            <a:fld id="{B93C2378-CF14-44CF-8294-AACEEAB170F6}" type="datetimeFigureOut">
              <a:rPr lang="en-US"/>
              <a:pPr>
                <a:defRPr/>
              </a:pPr>
              <a:t>7/4/2023</a:t>
            </a:fld>
            <a:endParaRPr lang="en-US"/>
          </a:p>
        </p:txBody>
      </p:sp>
      <p:sp>
        <p:nvSpPr>
          <p:cNvPr id="5" name="Footer Placeholder 9">
            <a:extLst>
              <a:ext uri="{FF2B5EF4-FFF2-40B4-BE49-F238E27FC236}">
                <a16:creationId xmlns:a16="http://schemas.microsoft.com/office/drawing/2014/main" id="{08A05474-7375-3F9B-9DC2-A2F15427E6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EF5F6CA6-A64E-52AB-0859-D75A1CCF51E0}"/>
              </a:ext>
            </a:extLst>
          </p:cNvPr>
          <p:cNvSpPr>
            <a:spLocks noGrp="1"/>
          </p:cNvSpPr>
          <p:nvPr>
            <p:ph type="sldNum" sz="quarter" idx="12"/>
          </p:nvPr>
        </p:nvSpPr>
        <p:spPr/>
        <p:txBody>
          <a:bodyPr/>
          <a:lstStyle>
            <a:lvl1pPr>
              <a:defRPr/>
            </a:lvl1pPr>
          </a:lstStyle>
          <a:p>
            <a:pPr>
              <a:defRPr/>
            </a:pPr>
            <a:fld id="{8A0693E0-7D60-486A-A43D-D46854677168}" type="slidenum">
              <a:rPr lang="en-US" altLang="ro-RO"/>
              <a:pPr>
                <a:defRPr/>
              </a:pPr>
              <a:t>‹#›</a:t>
            </a:fld>
            <a:endParaRPr lang="en-US" altLang="ro-RO"/>
          </a:p>
        </p:txBody>
      </p:sp>
    </p:spTree>
    <p:extLst>
      <p:ext uri="{BB962C8B-B14F-4D97-AF65-F5344CB8AC3E}">
        <p14:creationId xmlns:p14="http://schemas.microsoft.com/office/powerpoint/2010/main" val="5820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6985D0F-1105-4AEB-0F2C-7002CC67A4BB}"/>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13">
            <a:extLst>
              <a:ext uri="{FF2B5EF4-FFF2-40B4-BE49-F238E27FC236}">
                <a16:creationId xmlns:a16="http://schemas.microsoft.com/office/drawing/2014/main" id="{BBB48986-267B-C3EB-F127-90C6F971EE4C}"/>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AB86CE5A-775D-4228-38EA-69C442A251AD}"/>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884F7C8-3149-4DB7-0391-914797ADF5FE}"/>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642A6FA8-EFC2-0B90-8AA4-3668BC01C3DE}"/>
              </a:ext>
            </a:extLst>
          </p:cNvPr>
          <p:cNvSpPr>
            <a:spLocks noGrp="1"/>
          </p:cNvSpPr>
          <p:nvPr>
            <p:ph type="dt" sz="half" idx="10"/>
          </p:nvPr>
        </p:nvSpPr>
        <p:spPr/>
        <p:txBody>
          <a:bodyPr/>
          <a:lstStyle>
            <a:lvl1pPr>
              <a:defRPr/>
            </a:lvl1pPr>
            <a:extLst/>
          </a:lstStyle>
          <a:p>
            <a:pPr>
              <a:defRPr/>
            </a:pPr>
            <a:fld id="{3E5FC7E2-A0EC-4B54-B943-27683C963754}" type="datetimeFigureOut">
              <a:rPr lang="en-US"/>
              <a:pPr>
                <a:defRPr/>
              </a:pPr>
              <a:t>7/4/2023</a:t>
            </a:fld>
            <a:endParaRPr lang="en-US"/>
          </a:p>
        </p:txBody>
      </p:sp>
      <p:sp>
        <p:nvSpPr>
          <p:cNvPr id="9" name="Footer Placeholder 4">
            <a:extLst>
              <a:ext uri="{FF2B5EF4-FFF2-40B4-BE49-F238E27FC236}">
                <a16:creationId xmlns:a16="http://schemas.microsoft.com/office/drawing/2014/main" id="{B7EED0DB-DAB7-F0AE-9A71-BC2D0634087A}"/>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E468E0B2-6153-963A-C49F-9CD04E19138D}"/>
              </a:ext>
            </a:extLst>
          </p:cNvPr>
          <p:cNvSpPr>
            <a:spLocks noGrp="1"/>
          </p:cNvSpPr>
          <p:nvPr>
            <p:ph type="sldNum" sz="quarter" idx="12"/>
          </p:nvPr>
        </p:nvSpPr>
        <p:spPr/>
        <p:txBody>
          <a:bodyPr/>
          <a:lstStyle>
            <a:lvl1pPr>
              <a:defRPr/>
            </a:lvl1pPr>
          </a:lstStyle>
          <a:p>
            <a:pPr>
              <a:defRPr/>
            </a:pPr>
            <a:fld id="{2A8700EB-F643-438D-97C4-C88FE50EC316}" type="slidenum">
              <a:rPr lang="en-US" altLang="ro-RO"/>
              <a:pPr>
                <a:defRPr/>
              </a:pPr>
              <a:t>‹#›</a:t>
            </a:fld>
            <a:endParaRPr lang="en-US" altLang="ro-RO"/>
          </a:p>
        </p:txBody>
      </p:sp>
    </p:spTree>
    <p:extLst>
      <p:ext uri="{BB962C8B-B14F-4D97-AF65-F5344CB8AC3E}">
        <p14:creationId xmlns:p14="http://schemas.microsoft.com/office/powerpoint/2010/main" val="239248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7FE3A3C5-6DD6-A897-F63A-D9A726F501D0}"/>
              </a:ext>
            </a:extLst>
          </p:cNvPr>
          <p:cNvSpPr>
            <a:spLocks noGrp="1"/>
          </p:cNvSpPr>
          <p:nvPr>
            <p:ph type="dt" sz="half" idx="10"/>
          </p:nvPr>
        </p:nvSpPr>
        <p:spPr/>
        <p:txBody>
          <a:bodyPr/>
          <a:lstStyle>
            <a:lvl1pPr>
              <a:defRPr/>
            </a:lvl1pPr>
          </a:lstStyle>
          <a:p>
            <a:pPr>
              <a:defRPr/>
            </a:pPr>
            <a:fld id="{9584556C-F1C6-478D-9DB7-8C44E33D3D53}" type="datetimeFigureOut">
              <a:rPr lang="en-US"/>
              <a:pPr>
                <a:defRPr/>
              </a:pPr>
              <a:t>7/4/2023</a:t>
            </a:fld>
            <a:endParaRPr lang="en-US"/>
          </a:p>
        </p:txBody>
      </p:sp>
      <p:sp>
        <p:nvSpPr>
          <p:cNvPr id="6" name="Footer Placeholder 9">
            <a:extLst>
              <a:ext uri="{FF2B5EF4-FFF2-40B4-BE49-F238E27FC236}">
                <a16:creationId xmlns:a16="http://schemas.microsoft.com/office/drawing/2014/main" id="{49B2A574-41BD-8A98-0891-30F1ED8B9B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EB7A7058-3134-6B27-6EE8-A1FA4342BCB6}"/>
              </a:ext>
            </a:extLst>
          </p:cNvPr>
          <p:cNvSpPr>
            <a:spLocks noGrp="1"/>
          </p:cNvSpPr>
          <p:nvPr>
            <p:ph type="sldNum" sz="quarter" idx="12"/>
          </p:nvPr>
        </p:nvSpPr>
        <p:spPr/>
        <p:txBody>
          <a:bodyPr/>
          <a:lstStyle>
            <a:lvl1pPr>
              <a:defRPr/>
            </a:lvl1pPr>
          </a:lstStyle>
          <a:p>
            <a:pPr>
              <a:defRPr/>
            </a:pPr>
            <a:fld id="{A08EE779-3D2C-41CB-9EE9-83492F3416B6}" type="slidenum">
              <a:rPr lang="en-US" altLang="ro-RO"/>
              <a:pPr>
                <a:defRPr/>
              </a:pPr>
              <a:t>‹#›</a:t>
            </a:fld>
            <a:endParaRPr lang="en-US" altLang="ro-RO"/>
          </a:p>
        </p:txBody>
      </p:sp>
    </p:spTree>
    <p:extLst>
      <p:ext uri="{BB962C8B-B14F-4D97-AF65-F5344CB8AC3E}">
        <p14:creationId xmlns:p14="http://schemas.microsoft.com/office/powerpoint/2010/main" val="396488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007FA-3F42-AEEC-7F78-F5DE6E05EA88}"/>
              </a:ext>
            </a:extLst>
          </p:cNvPr>
          <p:cNvSpPr>
            <a:spLocks noGrp="1"/>
          </p:cNvSpPr>
          <p:nvPr>
            <p:ph type="dt" sz="half" idx="10"/>
          </p:nvPr>
        </p:nvSpPr>
        <p:spPr/>
        <p:txBody>
          <a:bodyPr/>
          <a:lstStyle>
            <a:lvl1pPr>
              <a:defRPr/>
            </a:lvl1pPr>
            <a:extLst/>
          </a:lstStyle>
          <a:p>
            <a:pPr>
              <a:defRPr/>
            </a:pPr>
            <a:fld id="{D7607879-73EF-4A9F-A19B-B36FDFF4037B}" type="datetimeFigureOut">
              <a:rPr lang="en-US"/>
              <a:pPr>
                <a:defRPr/>
              </a:pPr>
              <a:t>7/4/2023</a:t>
            </a:fld>
            <a:endParaRPr lang="en-US"/>
          </a:p>
        </p:txBody>
      </p:sp>
      <p:sp>
        <p:nvSpPr>
          <p:cNvPr id="8" name="Footer Placeholder 7">
            <a:extLst>
              <a:ext uri="{FF2B5EF4-FFF2-40B4-BE49-F238E27FC236}">
                <a16:creationId xmlns:a16="http://schemas.microsoft.com/office/drawing/2014/main" id="{6681A40B-6785-B826-2189-3DEAF5CCA00E}"/>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2FA4E3E8-A659-E595-1E77-C82D8AA9B9ED}"/>
              </a:ext>
            </a:extLst>
          </p:cNvPr>
          <p:cNvSpPr>
            <a:spLocks noGrp="1"/>
          </p:cNvSpPr>
          <p:nvPr>
            <p:ph type="sldNum" sz="quarter" idx="12"/>
          </p:nvPr>
        </p:nvSpPr>
        <p:spPr/>
        <p:txBody>
          <a:bodyPr/>
          <a:lstStyle>
            <a:lvl1pPr>
              <a:defRPr/>
            </a:lvl1pPr>
          </a:lstStyle>
          <a:p>
            <a:pPr>
              <a:defRPr/>
            </a:pPr>
            <a:fld id="{1DDC8F96-D659-4373-B351-5EF84A56CBA7}" type="slidenum">
              <a:rPr lang="en-US" altLang="ro-RO"/>
              <a:pPr>
                <a:defRPr/>
              </a:pPr>
              <a:t>‹#›</a:t>
            </a:fld>
            <a:endParaRPr lang="en-US" altLang="ro-RO"/>
          </a:p>
        </p:txBody>
      </p:sp>
    </p:spTree>
    <p:extLst>
      <p:ext uri="{BB962C8B-B14F-4D97-AF65-F5344CB8AC3E}">
        <p14:creationId xmlns:p14="http://schemas.microsoft.com/office/powerpoint/2010/main" val="361465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482A7A69-EF56-D510-E4C0-3C72CDD0407E}"/>
              </a:ext>
            </a:extLst>
          </p:cNvPr>
          <p:cNvSpPr>
            <a:spLocks noGrp="1"/>
          </p:cNvSpPr>
          <p:nvPr>
            <p:ph type="dt" sz="half" idx="10"/>
          </p:nvPr>
        </p:nvSpPr>
        <p:spPr/>
        <p:txBody>
          <a:bodyPr/>
          <a:lstStyle>
            <a:lvl1pPr>
              <a:defRPr/>
            </a:lvl1pPr>
          </a:lstStyle>
          <a:p>
            <a:pPr>
              <a:defRPr/>
            </a:pPr>
            <a:fld id="{3CBB92D3-BD63-4FAD-ACE0-2C128C29C840}" type="datetimeFigureOut">
              <a:rPr lang="en-US"/>
              <a:pPr>
                <a:defRPr/>
              </a:pPr>
              <a:t>7/4/2023</a:t>
            </a:fld>
            <a:endParaRPr lang="en-US"/>
          </a:p>
        </p:txBody>
      </p:sp>
      <p:sp>
        <p:nvSpPr>
          <p:cNvPr id="4" name="Footer Placeholder 9">
            <a:extLst>
              <a:ext uri="{FF2B5EF4-FFF2-40B4-BE49-F238E27FC236}">
                <a16:creationId xmlns:a16="http://schemas.microsoft.com/office/drawing/2014/main" id="{57700B42-8CF0-4102-8E8D-EE78488094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3DA0E06E-D6E0-A7E1-54F0-DB5B4603B78E}"/>
              </a:ext>
            </a:extLst>
          </p:cNvPr>
          <p:cNvSpPr>
            <a:spLocks noGrp="1"/>
          </p:cNvSpPr>
          <p:nvPr>
            <p:ph type="sldNum" sz="quarter" idx="12"/>
          </p:nvPr>
        </p:nvSpPr>
        <p:spPr/>
        <p:txBody>
          <a:bodyPr/>
          <a:lstStyle>
            <a:lvl1pPr>
              <a:defRPr/>
            </a:lvl1pPr>
          </a:lstStyle>
          <a:p>
            <a:pPr>
              <a:defRPr/>
            </a:pPr>
            <a:fld id="{7023E407-2B6A-481E-9CA9-1F953426E967}" type="slidenum">
              <a:rPr lang="en-US" altLang="ro-RO"/>
              <a:pPr>
                <a:defRPr/>
              </a:pPr>
              <a:t>‹#›</a:t>
            </a:fld>
            <a:endParaRPr lang="en-US" altLang="ro-RO"/>
          </a:p>
        </p:txBody>
      </p:sp>
    </p:spTree>
    <p:extLst>
      <p:ext uri="{BB962C8B-B14F-4D97-AF65-F5344CB8AC3E}">
        <p14:creationId xmlns:p14="http://schemas.microsoft.com/office/powerpoint/2010/main" val="313104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EFB51-0A4B-DBC6-39A0-6DFEA1ED0CF4}"/>
              </a:ext>
            </a:extLst>
          </p:cNvPr>
          <p:cNvSpPr>
            <a:spLocks noGrp="1"/>
          </p:cNvSpPr>
          <p:nvPr>
            <p:ph type="dt" sz="half" idx="10"/>
          </p:nvPr>
        </p:nvSpPr>
        <p:spPr/>
        <p:txBody>
          <a:bodyPr/>
          <a:lstStyle>
            <a:lvl1pPr>
              <a:defRPr/>
            </a:lvl1pPr>
            <a:extLst/>
          </a:lstStyle>
          <a:p>
            <a:pPr>
              <a:defRPr/>
            </a:pPr>
            <a:fld id="{541F594E-F82E-42E4-A821-A42E4FAD4F3C}" type="datetimeFigureOut">
              <a:rPr lang="en-US"/>
              <a:pPr>
                <a:defRPr/>
              </a:pPr>
              <a:t>7/4/2023</a:t>
            </a:fld>
            <a:endParaRPr lang="en-US"/>
          </a:p>
        </p:txBody>
      </p:sp>
      <p:sp>
        <p:nvSpPr>
          <p:cNvPr id="6" name="Footer Placeholder 5">
            <a:extLst>
              <a:ext uri="{FF2B5EF4-FFF2-40B4-BE49-F238E27FC236}">
                <a16:creationId xmlns:a16="http://schemas.microsoft.com/office/drawing/2014/main" id="{870D2337-5C99-3181-6E18-42F14BF48BC7}"/>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2ED7957F-4D5A-77CA-50BC-5B7490D36B2D}"/>
              </a:ext>
            </a:extLst>
          </p:cNvPr>
          <p:cNvSpPr>
            <a:spLocks noGrp="1"/>
          </p:cNvSpPr>
          <p:nvPr>
            <p:ph type="sldNum" sz="quarter" idx="12"/>
          </p:nvPr>
        </p:nvSpPr>
        <p:spPr/>
        <p:txBody>
          <a:bodyPr/>
          <a:lstStyle>
            <a:lvl1pPr>
              <a:defRPr/>
            </a:lvl1pPr>
          </a:lstStyle>
          <a:p>
            <a:pPr>
              <a:defRPr/>
            </a:pPr>
            <a:fld id="{8EC120B0-B3F1-43E5-B40B-0969390248C9}" type="slidenum">
              <a:rPr lang="en-US" altLang="ro-RO"/>
              <a:pPr>
                <a:defRPr/>
              </a:pPr>
              <a:t>‹#›</a:t>
            </a:fld>
            <a:endParaRPr lang="en-US" altLang="ro-RO"/>
          </a:p>
        </p:txBody>
      </p:sp>
    </p:spTree>
    <p:extLst>
      <p:ext uri="{BB962C8B-B14F-4D97-AF65-F5344CB8AC3E}">
        <p14:creationId xmlns:p14="http://schemas.microsoft.com/office/powerpoint/2010/main" val="19462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BF38AAFA-F4CA-BF14-E571-324B1B522C6A}"/>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13">
            <a:extLst>
              <a:ext uri="{FF2B5EF4-FFF2-40B4-BE49-F238E27FC236}">
                <a16:creationId xmlns:a16="http://schemas.microsoft.com/office/drawing/2014/main" id="{8BCAA258-A643-DCE5-086F-FE1C54D90364}"/>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15">
            <a:extLst>
              <a:ext uri="{FF2B5EF4-FFF2-40B4-BE49-F238E27FC236}">
                <a16:creationId xmlns:a16="http://schemas.microsoft.com/office/drawing/2014/main" id="{B0B33E50-0D71-E3ED-8682-E7B56C6B0C1D}"/>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62FA907A-E909-C56C-820A-1BE0C005FA9C}"/>
              </a:ext>
            </a:extLst>
          </p:cNvPr>
          <p:cNvSpPr>
            <a:spLocks noGrp="1"/>
          </p:cNvSpPr>
          <p:nvPr>
            <p:ph type="dt" sz="half" idx="10"/>
          </p:nvPr>
        </p:nvSpPr>
        <p:spPr/>
        <p:txBody>
          <a:bodyPr/>
          <a:lstStyle>
            <a:lvl1pPr>
              <a:defRPr/>
            </a:lvl1pPr>
            <a:extLst/>
          </a:lstStyle>
          <a:p>
            <a:pPr>
              <a:defRPr/>
            </a:pPr>
            <a:fld id="{C49CD53C-8DBE-4FDA-8BE8-76DDE329A9E1}" type="datetimeFigureOut">
              <a:rPr lang="en-US"/>
              <a:pPr>
                <a:defRPr/>
              </a:pPr>
              <a:t>7/4/2023</a:t>
            </a:fld>
            <a:endParaRPr lang="en-US"/>
          </a:p>
        </p:txBody>
      </p:sp>
      <p:sp>
        <p:nvSpPr>
          <p:cNvPr id="9" name="Footer Placeholder 5">
            <a:extLst>
              <a:ext uri="{FF2B5EF4-FFF2-40B4-BE49-F238E27FC236}">
                <a16:creationId xmlns:a16="http://schemas.microsoft.com/office/drawing/2014/main" id="{09CA4BCF-E425-C68B-665C-0C7BAFDB57BA}"/>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B5CE3C54-1473-CFF1-A92C-0D10FEE6C09B}"/>
              </a:ext>
            </a:extLst>
          </p:cNvPr>
          <p:cNvSpPr>
            <a:spLocks noGrp="1"/>
          </p:cNvSpPr>
          <p:nvPr>
            <p:ph type="sldNum" sz="quarter" idx="12"/>
          </p:nvPr>
        </p:nvSpPr>
        <p:spPr/>
        <p:txBody>
          <a:bodyPr/>
          <a:lstStyle>
            <a:lvl1pPr>
              <a:defRPr/>
            </a:lvl1pPr>
          </a:lstStyle>
          <a:p>
            <a:pPr>
              <a:defRPr/>
            </a:pPr>
            <a:fld id="{2334847F-6AC3-49C6-9E61-C1C41EA065DE}" type="slidenum">
              <a:rPr lang="en-US" altLang="ro-RO"/>
              <a:pPr>
                <a:defRPr/>
              </a:pPr>
              <a:t>‹#›</a:t>
            </a:fld>
            <a:endParaRPr lang="en-US" altLang="ro-RO"/>
          </a:p>
        </p:txBody>
      </p:sp>
    </p:spTree>
    <p:extLst>
      <p:ext uri="{BB962C8B-B14F-4D97-AF65-F5344CB8AC3E}">
        <p14:creationId xmlns:p14="http://schemas.microsoft.com/office/powerpoint/2010/main" val="14058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55137EE9-46D8-910C-6BA1-5F83306E3B9A}"/>
              </a:ext>
            </a:extLst>
          </p:cNvPr>
          <p:cNvSpPr>
            <a:spLocks noGrp="1"/>
          </p:cNvSpPr>
          <p:nvPr>
            <p:ph type="dt" sz="half" idx="10"/>
          </p:nvPr>
        </p:nvSpPr>
        <p:spPr/>
        <p:txBody>
          <a:bodyPr/>
          <a:lstStyle>
            <a:lvl1pPr>
              <a:defRPr/>
            </a:lvl1pPr>
          </a:lstStyle>
          <a:p>
            <a:pPr>
              <a:defRPr/>
            </a:pPr>
            <a:fld id="{481B5389-1040-4573-B1FF-26101BFA85D8}" type="datetimeFigureOut">
              <a:rPr lang="en-US"/>
              <a:pPr>
                <a:defRPr/>
              </a:pPr>
              <a:t>7/4/2023</a:t>
            </a:fld>
            <a:endParaRPr lang="en-US"/>
          </a:p>
        </p:txBody>
      </p:sp>
      <p:sp>
        <p:nvSpPr>
          <p:cNvPr id="5" name="Footer Placeholder 9">
            <a:extLst>
              <a:ext uri="{FF2B5EF4-FFF2-40B4-BE49-F238E27FC236}">
                <a16:creationId xmlns:a16="http://schemas.microsoft.com/office/drawing/2014/main" id="{89F82492-64D9-C0CE-160D-E5DF92DFD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79933009-E9FA-2D2C-1AB8-FF56DA2CF88D}"/>
              </a:ext>
            </a:extLst>
          </p:cNvPr>
          <p:cNvSpPr>
            <a:spLocks noGrp="1"/>
          </p:cNvSpPr>
          <p:nvPr>
            <p:ph type="sldNum" sz="quarter" idx="12"/>
          </p:nvPr>
        </p:nvSpPr>
        <p:spPr/>
        <p:txBody>
          <a:bodyPr/>
          <a:lstStyle>
            <a:lvl1pPr>
              <a:defRPr/>
            </a:lvl1pPr>
          </a:lstStyle>
          <a:p>
            <a:pPr>
              <a:defRPr/>
            </a:pPr>
            <a:fld id="{B7BB7A1B-0770-4CA3-B6A6-B5C8C93781F2}" type="slidenum">
              <a:rPr lang="en-US" altLang="ro-RO"/>
              <a:pPr>
                <a:defRPr/>
              </a:pPr>
              <a:t>‹#›</a:t>
            </a:fld>
            <a:endParaRPr lang="en-US" altLang="ro-RO"/>
          </a:p>
        </p:txBody>
      </p:sp>
    </p:spTree>
    <p:extLst>
      <p:ext uri="{BB962C8B-B14F-4D97-AF65-F5344CB8AC3E}">
        <p14:creationId xmlns:p14="http://schemas.microsoft.com/office/powerpoint/2010/main" val="197818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13473CAD-8B74-2CBD-BADB-D3E450DB9457}"/>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6C43B6D4-83E0-D444-3560-5C352D04557B}"/>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a:extLst>
              <a:ext uri="{FF2B5EF4-FFF2-40B4-BE49-F238E27FC236}">
                <a16:creationId xmlns:a16="http://schemas.microsoft.com/office/drawing/2014/main" id="{E9A5A62A-507E-3724-4D79-A1990B6EE41C}"/>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6D75D4A6-AAED-C7EA-DCA7-3491AE20112D}"/>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a:extLst>
              <a:ext uri="{FF2B5EF4-FFF2-40B4-BE49-F238E27FC236}">
                <a16:creationId xmlns:a16="http://schemas.microsoft.com/office/drawing/2014/main" id="{AD660083-A521-E66E-901F-221195783ADC}"/>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D30C568F-F883-2540-29D6-C8253F7314B7}"/>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49474667-3D35-1B46-65C5-4E1EC600DF91}"/>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88788615-893A-4819-8ACF-19FB5B4993C4}" type="datetimeFigureOut">
              <a:rPr lang="en-US"/>
              <a:pPr>
                <a:defRPr/>
              </a:pPr>
              <a:t>7/4/2023</a:t>
            </a:fld>
            <a:endParaRPr lang="en-US"/>
          </a:p>
        </p:txBody>
      </p:sp>
      <p:sp>
        <p:nvSpPr>
          <p:cNvPr id="10" name="Footer Placeholder 9">
            <a:extLst>
              <a:ext uri="{FF2B5EF4-FFF2-40B4-BE49-F238E27FC236}">
                <a16:creationId xmlns:a16="http://schemas.microsoft.com/office/drawing/2014/main" id="{F49D7DF4-BA9A-4C66-0174-1652F5F845C8}"/>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a:extLst>
              <a:ext uri="{FF2B5EF4-FFF2-40B4-BE49-F238E27FC236}">
                <a16:creationId xmlns:a16="http://schemas.microsoft.com/office/drawing/2014/main" id="{80AF0995-1D69-72C0-37E1-5BC49E48DCDD}"/>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0C82088A-A317-45E6-ACB8-F8DEB2F31DB4}" type="slidenum">
              <a:rPr lang="en-US" altLang="ro-RO"/>
              <a:pPr>
                <a:defRPr/>
              </a:pPr>
              <a:t>‹#›</a:t>
            </a:fld>
            <a:endParaRPr lang="en-US" altLang="ro-RO"/>
          </a:p>
        </p:txBody>
      </p:sp>
      <p:sp>
        <p:nvSpPr>
          <p:cNvPr id="15" name="Rectangle 14">
            <a:extLst>
              <a:ext uri="{FF2B5EF4-FFF2-40B4-BE49-F238E27FC236}">
                <a16:creationId xmlns:a16="http://schemas.microsoft.com/office/drawing/2014/main" id="{644761EA-8259-1B24-D2C4-F65DA46098C1}"/>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27" r:id="rId1"/>
    <p:sldLayoutId id="2147483922" r:id="rId2"/>
    <p:sldLayoutId id="2147483928" r:id="rId3"/>
    <p:sldLayoutId id="2147483923" r:id="rId4"/>
    <p:sldLayoutId id="2147483929" r:id="rId5"/>
    <p:sldLayoutId id="2147483924" r:id="rId6"/>
    <p:sldLayoutId id="2147483930" r:id="rId7"/>
    <p:sldLayoutId id="2147483931" r:id="rId8"/>
    <p:sldLayoutId id="2147483925" r:id="rId9"/>
    <p:sldLayoutId id="2147483926" r:id="rId10"/>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emf"/><Relationship Id="rId7" Type="http://schemas.openxmlformats.org/officeDocument/2006/relationships/image" Target="https://encrypted-tbn3.gstatic.com/images?q=tbn:ANd9GcQQLUDZFw2HQhWIn1X0BT8QaPXd_clgj6hvsoTt3LpzZ5RvIMFtC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https://encrypted-tbn3.gstatic.com/images?q=tbn:ANd9GcQTQlYb9HjYw6RkrBSjixnvA9H82UfraDTARaUMjr1opXwogM2v2A"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DC3BC5-29EB-C1CE-26AD-7B3D80684515}"/>
              </a:ext>
            </a:extLst>
          </p:cNvPr>
          <p:cNvSpPr>
            <a:spLocks noGrp="1" noChangeArrowheads="1"/>
          </p:cNvSpPr>
          <p:nvPr>
            <p:ph type="title"/>
          </p:nvPr>
        </p:nvSpPr>
        <p:spPr bwMode="auto">
          <a:xfrm>
            <a:off x="5643563" y="762000"/>
            <a:ext cx="3348037" cy="1676400"/>
          </a:xfrm>
        </p:spPr>
        <p:txBody>
          <a:bodyPr vert="horz" wrap="square" lIns="91440" tIns="45720" rIns="91440" bIns="45720" numCol="1" anchorCtr="0" compatLnSpc="1">
            <a:prstTxWarp prst="textNoShape">
              <a:avLst/>
            </a:prstTxWarp>
          </a:bodyPr>
          <a:lstStyle/>
          <a:p>
            <a:pPr algn="ctr" eaLnBrk="1" hangingPunct="1"/>
            <a:r>
              <a:rPr lang="en-US" altLang="en-US" sz="2800">
                <a:solidFill>
                  <a:schemeClr val="tx1"/>
                </a:solidFill>
                <a:latin typeface="Times New Roman" panose="02020603050405020304" pitchFamily="18" charset="0"/>
              </a:rPr>
              <a:t>Oferta de învățământ profesional pentru </a:t>
            </a:r>
            <a:br>
              <a:rPr lang="en-US" altLang="en-US" sz="2800">
                <a:solidFill>
                  <a:schemeClr val="tx1"/>
                </a:solidFill>
                <a:latin typeface="Times New Roman" panose="02020603050405020304" pitchFamily="18" charset="0"/>
              </a:rPr>
            </a:br>
            <a:r>
              <a:rPr lang="en-US" altLang="en-US" sz="2800">
                <a:solidFill>
                  <a:schemeClr val="tx1"/>
                </a:solidFill>
                <a:latin typeface="Times New Roman" panose="02020603050405020304" pitchFamily="18" charset="0"/>
              </a:rPr>
              <a:t>anul școlar </a:t>
            </a:r>
            <a:br>
              <a:rPr lang="en-US" altLang="en-US" sz="2800">
                <a:solidFill>
                  <a:schemeClr val="tx1"/>
                </a:solidFill>
                <a:latin typeface="Times New Roman" panose="02020603050405020304" pitchFamily="18" charset="0"/>
              </a:rPr>
            </a:br>
            <a:r>
              <a:rPr lang="ro-RO" altLang="en-US" sz="2800">
                <a:solidFill>
                  <a:schemeClr val="tx1"/>
                </a:solidFill>
                <a:latin typeface="Times New Roman" panose="02020603050405020304" pitchFamily="18" charset="0"/>
              </a:rPr>
              <a:t>2o2o </a:t>
            </a:r>
            <a:r>
              <a:rPr lang="en-US" altLang="en-US" sz="2800">
                <a:solidFill>
                  <a:schemeClr val="tx1"/>
                </a:solidFill>
                <a:latin typeface="Times New Roman" panose="02020603050405020304" pitchFamily="18" charset="0"/>
              </a:rPr>
              <a:t>–</a:t>
            </a:r>
            <a:r>
              <a:rPr lang="ro-RO" altLang="en-US" sz="2800">
                <a:solidFill>
                  <a:schemeClr val="tx1"/>
                </a:solidFill>
                <a:latin typeface="Times New Roman" panose="02020603050405020304" pitchFamily="18" charset="0"/>
              </a:rPr>
              <a:t> </a:t>
            </a:r>
            <a:r>
              <a:rPr lang="en-US" altLang="en-US" sz="2800">
                <a:solidFill>
                  <a:schemeClr val="tx1"/>
                </a:solidFill>
                <a:latin typeface="Times New Roman" panose="02020603050405020304" pitchFamily="18" charset="0"/>
              </a:rPr>
              <a:t>2</a:t>
            </a:r>
            <a:r>
              <a:rPr lang="ro-RO" altLang="en-US" sz="2800">
                <a:solidFill>
                  <a:schemeClr val="tx1"/>
                </a:solidFill>
                <a:latin typeface="Times New Roman" panose="02020603050405020304" pitchFamily="18" charset="0"/>
              </a:rPr>
              <a:t>o2</a:t>
            </a:r>
            <a:r>
              <a:rPr lang="en-US" altLang="en-US" sz="2800">
                <a:solidFill>
                  <a:schemeClr val="tx1"/>
                </a:solidFill>
                <a:latin typeface="Times New Roman" panose="02020603050405020304" pitchFamily="18" charset="0"/>
              </a:rPr>
              <a:t>1</a:t>
            </a:r>
          </a:p>
        </p:txBody>
      </p:sp>
      <p:pic>
        <p:nvPicPr>
          <p:cNvPr id="8195" name="Picture 4" descr="1.jpg">
            <a:extLst>
              <a:ext uri="{FF2B5EF4-FFF2-40B4-BE49-F238E27FC236}">
                <a16:creationId xmlns:a16="http://schemas.microsoft.com/office/drawing/2014/main" id="{90CC3F0F-C7BA-7A90-421E-2C952DF7C12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838200" y="1066800"/>
            <a:ext cx="4419600" cy="3514725"/>
          </a:xfrm>
          <a:prstGeom prst="rect">
            <a:avLst/>
          </a:prstGeom>
          <a:noFill/>
          <a:ln w="9525"/>
          <a:extLst>
            <a:ext uri="{909E8E84-426E-40DD-AFC4-6F175D3DCCD1}">
              <a14:hiddenFill xmlns:a14="http://schemas.microsoft.com/office/drawing/2010/main">
                <a:solidFill>
                  <a:srgbClr val="FFFFFF"/>
                </a:solidFill>
              </a14:hiddenFill>
            </a:ext>
          </a:extLst>
        </p:spPr>
      </p:pic>
      <p:sp>
        <p:nvSpPr>
          <p:cNvPr id="8196" name="Text Placeholder 2">
            <a:extLst>
              <a:ext uri="{FF2B5EF4-FFF2-40B4-BE49-F238E27FC236}">
                <a16:creationId xmlns:a16="http://schemas.microsoft.com/office/drawing/2014/main" id="{0FA8B3E2-4304-E194-BAB1-7D6D471AB6D2}"/>
              </a:ext>
            </a:extLst>
          </p:cNvPr>
          <p:cNvSpPr>
            <a:spLocks noGrp="1"/>
          </p:cNvSpPr>
          <p:nvPr>
            <p:ph type="body" sz="half" idx="2"/>
          </p:nvPr>
        </p:nvSpPr>
        <p:spPr>
          <a:xfrm>
            <a:off x="1066800" y="4654550"/>
            <a:ext cx="3962400" cy="914400"/>
          </a:xfrm>
        </p:spPr>
        <p:txBody>
          <a:bodyPr/>
          <a:lstStyle/>
          <a:p>
            <a:pPr algn="ctr" eaLnBrk="1" hangingPunct="1">
              <a:lnSpc>
                <a:spcPct val="114000"/>
              </a:lnSpc>
              <a:spcBef>
                <a:spcPct val="0"/>
              </a:spcBef>
            </a:pPr>
            <a:r>
              <a:rPr lang="en-US" altLang="en-US" sz="2000" b="1" i="1">
                <a:solidFill>
                  <a:schemeClr val="tx1"/>
                </a:solidFill>
                <a:latin typeface="Times New Roman" panose="02020603050405020304" pitchFamily="18" charset="0"/>
              </a:rPr>
              <a:t>Liceul Tehnologic  Agromontan ”Romeo Constantinescu” </a:t>
            </a:r>
          </a:p>
          <a:p>
            <a:pPr algn="ctr" eaLnBrk="1" hangingPunct="1">
              <a:lnSpc>
                <a:spcPct val="114000"/>
              </a:lnSpc>
              <a:spcBef>
                <a:spcPct val="0"/>
              </a:spcBef>
            </a:pPr>
            <a:r>
              <a:rPr lang="en-US" altLang="en-US" sz="2000" b="1" i="1">
                <a:solidFill>
                  <a:schemeClr val="tx1"/>
                </a:solidFill>
                <a:latin typeface="Times New Roman" panose="02020603050405020304" pitchFamily="18" charset="0"/>
              </a:rPr>
              <a:t>O</a:t>
            </a:r>
            <a:r>
              <a:rPr lang="ro-RO" altLang="en-US" sz="2000" b="1" i="1">
                <a:solidFill>
                  <a:schemeClr val="tx1"/>
                </a:solidFill>
                <a:latin typeface="Times New Roman" panose="02020603050405020304" pitchFamily="18" charset="0"/>
              </a:rPr>
              <a:t>rașul </a:t>
            </a:r>
            <a:r>
              <a:rPr lang="en-US" altLang="en-US" sz="2000" b="1" i="1">
                <a:solidFill>
                  <a:schemeClr val="tx1"/>
                </a:solidFill>
                <a:latin typeface="Times New Roman" panose="02020603050405020304" pitchFamily="18" charset="0"/>
              </a:rPr>
              <a:t>Vălenii de Munte</a:t>
            </a:r>
          </a:p>
        </p:txBody>
      </p:sp>
      <p:sp>
        <p:nvSpPr>
          <p:cNvPr id="8197" name="AutoShape 5">
            <a:extLst>
              <a:ext uri="{FF2B5EF4-FFF2-40B4-BE49-F238E27FC236}">
                <a16:creationId xmlns:a16="http://schemas.microsoft.com/office/drawing/2014/main" id="{EECB8402-DACB-81B7-8A42-57A5CAF67BB2}"/>
              </a:ext>
            </a:extLst>
          </p:cNvPr>
          <p:cNvSpPr>
            <a:spLocks noChangeArrowheads="1"/>
          </p:cNvSpPr>
          <p:nvPr/>
        </p:nvSpPr>
        <p:spPr bwMode="auto">
          <a:xfrm>
            <a:off x="5835650" y="4632325"/>
            <a:ext cx="2962275" cy="1752600"/>
          </a:xfrm>
          <a:prstGeom prst="roundRect">
            <a:avLst>
              <a:gd name="adj" fmla="val 16667"/>
            </a:avLst>
          </a:prstGeom>
          <a:solidFill>
            <a:srgbClr val="9BBB59"/>
          </a:solidFill>
          <a:ln w="19050">
            <a:solidFill>
              <a:srgbClr val="000000"/>
            </a:solidFill>
            <a:round/>
            <a:headEnd/>
            <a:tailEnd/>
          </a:ln>
          <a:effectLst>
            <a:outerShdw dist="28398" dir="3806097" algn="ctr" rotWithShape="0">
              <a:srgbClr val="4E6128">
                <a:alpha val="50000"/>
              </a:srgbClr>
            </a:outerShdw>
          </a:effec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algn="ctr" eaLnBrk="1" hangingPunct="1">
              <a:spcAft>
                <a:spcPts val="600"/>
              </a:spcAft>
            </a:pPr>
            <a:r>
              <a:rPr lang="ro-RO" altLang="en-US" sz="2400" b="1">
                <a:latin typeface="Times New Roman" panose="02020603050405020304" pitchFamily="18" charset="0"/>
              </a:rPr>
              <a:t>Calificarea  -  </a:t>
            </a:r>
          </a:p>
          <a:p>
            <a:pPr algn="ctr" eaLnBrk="1" hangingPunct="1">
              <a:spcAft>
                <a:spcPts val="600"/>
              </a:spcAft>
            </a:pPr>
            <a:endParaRPr lang="ro-RO" altLang="en-US" sz="800" b="1">
              <a:latin typeface="Times New Roman" panose="02020603050405020304" pitchFamily="18" charset="0"/>
            </a:endParaRPr>
          </a:p>
          <a:p>
            <a:pPr algn="ctr" eaLnBrk="1" hangingPunct="1">
              <a:spcAft>
                <a:spcPts val="600"/>
              </a:spcAft>
            </a:pPr>
            <a:r>
              <a:rPr lang="ro-RO" altLang="en-US" sz="2400" b="1">
                <a:solidFill>
                  <a:srgbClr val="0070C0"/>
                </a:solidFill>
                <a:latin typeface="Times New Roman" panose="02020603050405020304" pitchFamily="18" charset="0"/>
              </a:rPr>
              <a:t>APICULTOR - SERICICULTOR</a:t>
            </a:r>
            <a:endParaRPr lang="en-US" altLang="en-US" sz="2400">
              <a:solidFill>
                <a:srgbClr val="0070C0"/>
              </a:solidFill>
              <a:latin typeface="Times New Roman" panose="02020603050405020304" pitchFamily="18" charset="0"/>
            </a:endParaRPr>
          </a:p>
        </p:txBody>
      </p:sp>
      <p:sp>
        <p:nvSpPr>
          <p:cNvPr id="8198" name="AutoShape 6">
            <a:extLst>
              <a:ext uri="{FF2B5EF4-FFF2-40B4-BE49-F238E27FC236}">
                <a16:creationId xmlns:a16="http://schemas.microsoft.com/office/drawing/2014/main" id="{E4E51AF7-7658-7A25-7E91-A1CFC37F57C6}"/>
              </a:ext>
            </a:extLst>
          </p:cNvPr>
          <p:cNvSpPr>
            <a:spLocks noChangeArrowheads="1"/>
          </p:cNvSpPr>
          <p:nvPr/>
        </p:nvSpPr>
        <p:spPr bwMode="auto">
          <a:xfrm>
            <a:off x="5943600" y="2781300"/>
            <a:ext cx="2628900" cy="1295400"/>
          </a:xfrm>
          <a:prstGeom prst="roundRect">
            <a:avLst>
              <a:gd name="adj" fmla="val 16667"/>
            </a:avLst>
          </a:prstGeom>
          <a:solidFill>
            <a:srgbClr val="8064A2"/>
          </a:solidFill>
          <a:ln w="19050">
            <a:solidFill>
              <a:srgbClr val="000000"/>
            </a:solidFill>
            <a:round/>
            <a:headEnd/>
            <a:tailEnd/>
          </a:ln>
          <a:effectLst>
            <a:outerShdw dist="28398" dir="3806097" algn="ctr" rotWithShape="0">
              <a:srgbClr val="3F3151">
                <a:alpha val="50000"/>
              </a:srgbClr>
            </a:outerShdw>
          </a:effec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spcAft>
                <a:spcPts val="1000"/>
              </a:spcAft>
              <a:buClrTx/>
              <a:buSzTx/>
              <a:buFontTx/>
              <a:buNone/>
            </a:pPr>
            <a:r>
              <a:rPr lang="ro-RO" altLang="en-US" sz="2400" b="1">
                <a:solidFill>
                  <a:srgbClr val="DE6408"/>
                </a:solidFill>
                <a:latin typeface="Times New Roman" panose="02020603050405020304" pitchFamily="18" charset="0"/>
              </a:rPr>
              <a:t>Domeniul  - </a:t>
            </a:r>
          </a:p>
          <a:p>
            <a:pPr algn="ctr" eaLnBrk="1" hangingPunct="1">
              <a:spcBef>
                <a:spcPct val="0"/>
              </a:spcBef>
              <a:spcAft>
                <a:spcPts val="1000"/>
              </a:spcAft>
              <a:buClrTx/>
              <a:buSzTx/>
              <a:buFontTx/>
              <a:buNone/>
            </a:pPr>
            <a:r>
              <a:rPr lang="ro-RO" altLang="en-US" sz="2400" b="1">
                <a:solidFill>
                  <a:srgbClr val="DE6408"/>
                </a:solidFill>
                <a:latin typeface="Times New Roman" panose="02020603050405020304" pitchFamily="18" charset="0"/>
              </a:rPr>
              <a:t>AGRICULTURĂ</a:t>
            </a:r>
            <a:endParaRPr lang="en-US" altLang="en-US" sz="1800">
              <a:solidFill>
                <a:srgbClr val="DE6408"/>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C2331A8-F77C-48DE-EBEF-A54A539605B7}"/>
              </a:ext>
            </a:extLst>
          </p:cNvPr>
          <p:cNvSpPr>
            <a:spLocks noChangeArrowheads="1"/>
          </p:cNvSpPr>
          <p:nvPr/>
        </p:nvSpPr>
        <p:spPr bwMode="auto">
          <a:xfrm>
            <a:off x="381000" y="685800"/>
            <a:ext cx="8382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lnSpc>
                <a:spcPct val="114000"/>
              </a:lnSpc>
              <a:spcBef>
                <a:spcPct val="0"/>
              </a:spcBef>
              <a:buClrTx/>
              <a:buSzTx/>
              <a:buFontTx/>
              <a:buNone/>
            </a:pPr>
            <a:r>
              <a:rPr lang="en-US" altLang="en-US" sz="2400">
                <a:solidFill>
                  <a:srgbClr val="CC0066"/>
                </a:solidFill>
                <a:latin typeface="Times New Roman" panose="02020603050405020304" pitchFamily="18" charset="0"/>
              </a:rPr>
              <a:t>	Discipline de specialitate (Module)</a:t>
            </a:r>
            <a:endParaRPr lang="en-US" altLang="en-US" sz="1000" b="1">
              <a:solidFill>
                <a:srgbClr val="CC0066"/>
              </a:solidFill>
              <a:latin typeface="Times New Roman" panose="02020603050405020304" pitchFamily="18" charset="0"/>
            </a:endParaRPr>
          </a:p>
          <a:p>
            <a:pPr marL="0" lvl="1" eaLnBrk="1" hangingPunct="1">
              <a:lnSpc>
                <a:spcPct val="114000"/>
              </a:lnSpc>
              <a:spcBef>
                <a:spcPct val="0"/>
              </a:spcBef>
              <a:buClrTx/>
              <a:buFontTx/>
              <a:buChar char="•"/>
            </a:pPr>
            <a:r>
              <a:rPr lang="en-US" altLang="en-US" sz="2200">
                <a:solidFill>
                  <a:srgbClr val="CC0066"/>
                </a:solidFill>
                <a:latin typeface="Times New Roman" panose="02020603050405020304" pitchFamily="18" charset="0"/>
              </a:rPr>
              <a:t> Clasa a IX - a</a:t>
            </a:r>
          </a:p>
          <a:p>
            <a:pPr marL="0" lvl="1" eaLnBrk="1" hangingPunct="1">
              <a:lnSpc>
                <a:spcPct val="114000"/>
              </a:lnSpc>
              <a:spcBef>
                <a:spcPct val="0"/>
              </a:spcBef>
              <a:buClrTx/>
              <a:buFontTx/>
              <a:buNone/>
            </a:pPr>
            <a:r>
              <a:rPr lang="en-US" altLang="ro-RO" sz="1800" b="1" i="1">
                <a:latin typeface="Times New Roman" panose="02020603050405020304" pitchFamily="18" charset="0"/>
                <a:cs typeface="Times New Roman" panose="02020603050405020304" pitchFamily="18" charset="0"/>
              </a:rPr>
              <a:t>I.  Cultură de specialitate şi  pregătire practică</a:t>
            </a:r>
            <a:endParaRPr lang="en-US" altLang="en-US" sz="1800">
              <a:solidFill>
                <a:srgbClr val="CC0066"/>
              </a:solidFill>
              <a:latin typeface="Times New Roman" panose="02020603050405020304" pitchFamily="18" charset="0"/>
            </a:endParaRPr>
          </a:p>
          <a:p>
            <a:pPr eaLnBrk="1" hangingPunct="1">
              <a:lnSpc>
                <a:spcPct val="114000"/>
              </a:lnSpc>
              <a:spcBef>
                <a:spcPct val="0"/>
              </a:spcBef>
              <a:buClrTx/>
              <a:buSzTx/>
              <a:buFontTx/>
              <a:buNone/>
            </a:pPr>
            <a:r>
              <a:rPr lang="en-US" altLang="en-US" sz="1800">
                <a:latin typeface="Times New Roman" panose="02020603050405020304" pitchFamily="18" charset="0"/>
              </a:rPr>
              <a:t>Modulul   I. </a:t>
            </a:r>
            <a:r>
              <a:rPr lang="ro-RO" altLang="en-US" sz="1800">
                <a:latin typeface="Times New Roman" panose="02020603050405020304" pitchFamily="18" charset="0"/>
              </a:rPr>
              <a:t>Mașini agricole și zootehnice</a:t>
            </a:r>
            <a:endParaRPr lang="en-US" altLang="en-US" sz="1800">
              <a:latin typeface="Times New Roman" panose="02020603050405020304" pitchFamily="18" charset="0"/>
            </a:endParaRPr>
          </a:p>
          <a:p>
            <a:pPr eaLnBrk="1" hangingPunct="1">
              <a:lnSpc>
                <a:spcPct val="114000"/>
              </a:lnSpc>
              <a:spcBef>
                <a:spcPct val="0"/>
              </a:spcBef>
              <a:buClrTx/>
              <a:buSzTx/>
              <a:buFontTx/>
              <a:buNone/>
            </a:pPr>
            <a:r>
              <a:rPr lang="en-US" altLang="en-US" sz="1800">
                <a:latin typeface="Times New Roman" panose="02020603050405020304" pitchFamily="18" charset="0"/>
              </a:rPr>
              <a:t>Modulul  II. </a:t>
            </a:r>
            <a:r>
              <a:rPr lang="ro-RO" altLang="en-US" sz="1800">
                <a:latin typeface="Times New Roman" panose="02020603050405020304" pitchFamily="18" charset="0"/>
              </a:rPr>
              <a:t>Unitățile agricole în relația cu piața</a:t>
            </a:r>
            <a:endParaRPr lang="en-US" altLang="en-US" sz="1800">
              <a:latin typeface="Times New Roman" panose="02020603050405020304" pitchFamily="18" charset="0"/>
            </a:endParaRPr>
          </a:p>
          <a:p>
            <a:pPr marL="0" lvl="1" eaLnBrk="1" hangingPunct="1">
              <a:lnSpc>
                <a:spcPct val="114000"/>
              </a:lnSpc>
              <a:spcBef>
                <a:spcPts val="600"/>
              </a:spcBef>
              <a:buClrTx/>
              <a:buSzPct val="80000"/>
              <a:buFontTx/>
              <a:buNone/>
            </a:pPr>
            <a:endParaRPr lang="en-US" altLang="ro-RO" sz="1000" b="1" i="1">
              <a:latin typeface="Times New Roman" panose="02020603050405020304" pitchFamily="18" charset="0"/>
              <a:cs typeface="Times New Roman" panose="02020603050405020304" pitchFamily="18" charset="0"/>
            </a:endParaRPr>
          </a:p>
          <a:p>
            <a:pPr marL="0" lvl="1" eaLnBrk="1" hangingPunct="1">
              <a:lnSpc>
                <a:spcPct val="114000"/>
              </a:lnSpc>
              <a:spcBef>
                <a:spcPts val="600"/>
              </a:spcBef>
              <a:buClrTx/>
              <a:buSzPct val="80000"/>
              <a:buFontTx/>
              <a:buNone/>
            </a:pPr>
            <a:r>
              <a:rPr lang="en-US" altLang="ro-RO" sz="1800" b="1" i="1">
                <a:latin typeface="Times New Roman" panose="02020603050405020304" pitchFamily="18" charset="0"/>
                <a:cs typeface="Times New Roman" panose="02020603050405020304" pitchFamily="18" charset="0"/>
              </a:rPr>
              <a:t>II. Stagiu de pregătire practică – CDL</a:t>
            </a:r>
            <a:r>
              <a:rPr lang="en-US" altLang="ro-RO" sz="1800" b="1" i="1" baseline="30000">
                <a:latin typeface="Times New Roman" panose="02020603050405020304" pitchFamily="18" charset="0"/>
                <a:cs typeface="Times New Roman" panose="02020603050405020304" pitchFamily="18" charset="0"/>
              </a:rPr>
              <a:t>………..</a:t>
            </a:r>
            <a:endParaRPr lang="en-US" altLang="en-US" sz="1800">
              <a:solidFill>
                <a:srgbClr val="CC0066"/>
              </a:solidFill>
              <a:latin typeface="Times New Roman" panose="02020603050405020304" pitchFamily="18" charset="0"/>
            </a:endParaRPr>
          </a:p>
          <a:p>
            <a:pPr eaLnBrk="1" hangingPunct="1">
              <a:lnSpc>
                <a:spcPct val="114000"/>
              </a:lnSpc>
              <a:spcBef>
                <a:spcPct val="0"/>
              </a:spcBef>
              <a:buClrTx/>
              <a:buSzTx/>
              <a:buFontTx/>
              <a:buNone/>
            </a:pPr>
            <a:endParaRPr lang="en-US" altLang="en-US" sz="1800">
              <a:latin typeface="Times New Roman" panose="02020603050405020304" pitchFamily="18" charset="0"/>
            </a:endParaRPr>
          </a:p>
          <a:p>
            <a:pPr eaLnBrk="1" hangingPunct="1">
              <a:lnSpc>
                <a:spcPct val="114000"/>
              </a:lnSpc>
              <a:spcBef>
                <a:spcPct val="0"/>
              </a:spcBef>
              <a:buClrTx/>
              <a:buSzTx/>
              <a:buFontTx/>
              <a:buNone/>
            </a:pPr>
            <a:endParaRPr lang="en-US" altLang="en-US" sz="1000">
              <a:latin typeface="Times New Roman" panose="02020603050405020304" pitchFamily="18" charset="0"/>
            </a:endParaRPr>
          </a:p>
          <a:p>
            <a:pPr marL="0" lvl="1" eaLnBrk="1" hangingPunct="1">
              <a:lnSpc>
                <a:spcPct val="114000"/>
              </a:lnSpc>
              <a:spcBef>
                <a:spcPct val="0"/>
              </a:spcBef>
              <a:buClrTx/>
              <a:buFontTx/>
              <a:buChar char="•"/>
            </a:pPr>
            <a:r>
              <a:rPr lang="en-US" altLang="en-US" sz="2200">
                <a:solidFill>
                  <a:srgbClr val="CC0066"/>
                </a:solidFill>
                <a:latin typeface="Times New Roman" panose="02020603050405020304" pitchFamily="18" charset="0"/>
              </a:rPr>
              <a:t> Clasa a X – a</a:t>
            </a:r>
          </a:p>
          <a:p>
            <a:pPr marL="0" lvl="1" eaLnBrk="1" hangingPunct="1">
              <a:lnSpc>
                <a:spcPct val="114000"/>
              </a:lnSpc>
              <a:spcBef>
                <a:spcPct val="0"/>
              </a:spcBef>
              <a:buClrTx/>
              <a:buFontTx/>
              <a:buNone/>
            </a:pPr>
            <a:r>
              <a:rPr lang="en-US" altLang="ro-RO" sz="2000" b="1" i="1">
                <a:latin typeface="Times New Roman" panose="02020603050405020304" pitchFamily="18" charset="0"/>
                <a:cs typeface="Times New Roman" panose="02020603050405020304" pitchFamily="18" charset="0"/>
              </a:rPr>
              <a:t>I.  Cultură de specialitate şi  pregătire practică</a:t>
            </a:r>
            <a:endParaRPr lang="en-US" altLang="en-US" sz="2000" i="1">
              <a:solidFill>
                <a:srgbClr val="CC0066"/>
              </a:solidFill>
              <a:latin typeface="Times New Roman" panose="02020603050405020304" pitchFamily="18" charset="0"/>
              <a:cs typeface="Times New Roman" panose="02020603050405020304" pitchFamily="18" charset="0"/>
            </a:endParaRPr>
          </a:p>
          <a:p>
            <a:pPr eaLnBrk="1" hangingPunct="1">
              <a:lnSpc>
                <a:spcPct val="114000"/>
              </a:lnSpc>
              <a:spcBef>
                <a:spcPct val="0"/>
              </a:spcBef>
              <a:buClrTx/>
              <a:buSzTx/>
              <a:buFontTx/>
              <a:buNone/>
            </a:pPr>
            <a:r>
              <a:rPr lang="en-US" altLang="ro-RO" sz="2000" b="1">
                <a:latin typeface="Times New Roman" panose="02020603050405020304" pitchFamily="18" charset="0"/>
                <a:cs typeface="Times New Roman" panose="02020603050405020304" pitchFamily="18" charset="0"/>
              </a:rPr>
              <a:t>Modulul I.  Agro</a:t>
            </a:r>
            <a:r>
              <a:rPr lang="ro-RO" altLang="ro-RO" sz="2000" b="1">
                <a:latin typeface="Times New Roman" panose="02020603050405020304" pitchFamily="18" charset="0"/>
                <a:cs typeface="Times New Roman" panose="02020603050405020304" pitchFamily="18" charset="0"/>
              </a:rPr>
              <a:t>pedologie</a:t>
            </a:r>
            <a:endParaRPr lang="en-US" altLang="ro-RO" sz="2000" b="1">
              <a:latin typeface="Times New Roman" panose="02020603050405020304" pitchFamily="18" charset="0"/>
              <a:cs typeface="Times New Roman" panose="02020603050405020304" pitchFamily="18" charset="0"/>
            </a:endParaRPr>
          </a:p>
          <a:p>
            <a:pPr eaLnBrk="1" hangingPunct="1">
              <a:lnSpc>
                <a:spcPct val="114000"/>
              </a:lnSpc>
              <a:spcBef>
                <a:spcPct val="0"/>
              </a:spcBef>
              <a:buClrTx/>
              <a:buSzTx/>
              <a:buFontTx/>
              <a:buNone/>
            </a:pPr>
            <a:r>
              <a:rPr lang="en-US" altLang="ro-RO" sz="2000" b="1">
                <a:latin typeface="Times New Roman" panose="02020603050405020304" pitchFamily="18" charset="0"/>
                <a:cs typeface="Times New Roman" panose="02020603050405020304" pitchFamily="18" charset="0"/>
              </a:rPr>
              <a:t>Modulul II.  </a:t>
            </a:r>
            <a:r>
              <a:rPr lang="ro-RO" altLang="ro-RO" sz="2000" b="1">
                <a:latin typeface="Times New Roman" panose="02020603050405020304" pitchFamily="18" charset="0"/>
                <a:cs typeface="Times New Roman" panose="02020603050405020304" pitchFamily="18" charset="0"/>
              </a:rPr>
              <a:t>Creșterea</a:t>
            </a:r>
            <a:r>
              <a:rPr lang="en-US" altLang="ro-RO" sz="2000" b="1">
                <a:latin typeface="Times New Roman" panose="02020603050405020304" pitchFamily="18" charset="0"/>
                <a:cs typeface="Times New Roman" panose="02020603050405020304" pitchFamily="18" charset="0"/>
              </a:rPr>
              <a:t> animalelor </a:t>
            </a:r>
            <a:endParaRPr lang="en-US" altLang="en-US" sz="2000">
              <a:latin typeface="Times New Roman" panose="02020603050405020304" pitchFamily="18" charset="0"/>
              <a:cs typeface="Times New Roman" panose="02020603050405020304" pitchFamily="18" charset="0"/>
            </a:endParaRPr>
          </a:p>
        </p:txBody>
      </p:sp>
      <p:sp>
        <p:nvSpPr>
          <p:cNvPr id="19459" name="Rectangle 2">
            <a:extLst>
              <a:ext uri="{FF2B5EF4-FFF2-40B4-BE49-F238E27FC236}">
                <a16:creationId xmlns:a16="http://schemas.microsoft.com/office/drawing/2014/main" id="{DB19BF9D-42D6-6D5C-0858-105DFBE19A19}"/>
              </a:ext>
            </a:extLst>
          </p:cNvPr>
          <p:cNvSpPr>
            <a:spLocks noChangeArrowheads="1"/>
          </p:cNvSpPr>
          <p:nvPr/>
        </p:nvSpPr>
        <p:spPr bwMode="auto">
          <a:xfrm>
            <a:off x="152400" y="57912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None/>
            </a:pPr>
            <a:r>
              <a:rPr lang="en-US" altLang="ro-RO" sz="2000" b="1" i="1">
                <a:latin typeface="Times New Roman" panose="02020603050405020304" pitchFamily="18" charset="0"/>
                <a:cs typeface="Times New Roman" panose="02020603050405020304" pitchFamily="18" charset="0"/>
              </a:rPr>
              <a:t>II.  Stagiu de pregătire practică – CDL</a:t>
            </a:r>
            <a:r>
              <a:rPr lang="en-US" altLang="ro-RO" sz="2000" b="1" i="1" baseline="30000">
                <a:latin typeface="Times New Roman" panose="02020603050405020304" pitchFamily="18" charset="0"/>
                <a:cs typeface="Times New Roman" panose="02020603050405020304" pitchFamily="18" charset="0"/>
              </a:rPr>
              <a:t>………..</a:t>
            </a:r>
            <a:endParaRPr lang="en-US" altLang="ro-RO" sz="2000" i="1">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3FA0-5A9D-049F-AD14-2A6A7D5EB320}"/>
              </a:ext>
            </a:extLst>
          </p:cNvPr>
          <p:cNvSpPr>
            <a:spLocks noGrp="1"/>
          </p:cNvSpPr>
          <p:nvPr>
            <p:ph type="title"/>
          </p:nvPr>
        </p:nvSpPr>
        <p:spPr>
          <a:xfrm>
            <a:off x="1447800" y="304800"/>
            <a:ext cx="6553200" cy="457200"/>
          </a:xfrm>
        </p:spPr>
        <p:txBody>
          <a:bodyPr/>
          <a:lstStyle/>
          <a:p>
            <a:pPr>
              <a:defRPr/>
            </a:pPr>
            <a:r>
              <a:rPr lang="en-US" altLang="en-US" dirty="0">
                <a:solidFill>
                  <a:srgbClr val="CC0066"/>
                </a:solidFill>
                <a:latin typeface="Times New Roman" pitchFamily="18" charset="0"/>
              </a:rPr>
              <a:t>Discipline de </a:t>
            </a:r>
            <a:r>
              <a:rPr lang="en-US" altLang="en-US" dirty="0" err="1">
                <a:solidFill>
                  <a:srgbClr val="CC0066"/>
                </a:solidFill>
                <a:latin typeface="Times New Roman" pitchFamily="18" charset="0"/>
              </a:rPr>
              <a:t>specialitate</a:t>
            </a:r>
            <a:r>
              <a:rPr lang="en-US" altLang="en-US" dirty="0">
                <a:solidFill>
                  <a:srgbClr val="CC0066"/>
                </a:solidFill>
                <a:latin typeface="Times New Roman" pitchFamily="18" charset="0"/>
              </a:rPr>
              <a:t> (Module)</a:t>
            </a:r>
            <a:endParaRPr lang="en-US" dirty="0"/>
          </a:p>
        </p:txBody>
      </p:sp>
      <p:sp>
        <p:nvSpPr>
          <p:cNvPr id="21507" name="Content Placeholder 3">
            <a:extLst>
              <a:ext uri="{FF2B5EF4-FFF2-40B4-BE49-F238E27FC236}">
                <a16:creationId xmlns:a16="http://schemas.microsoft.com/office/drawing/2014/main" id="{3595EC01-FE44-96E8-C9D6-87E285520C55}"/>
              </a:ext>
            </a:extLst>
          </p:cNvPr>
          <p:cNvSpPr>
            <a:spLocks noGrp="1"/>
          </p:cNvSpPr>
          <p:nvPr>
            <p:ph sz="half" idx="1"/>
          </p:nvPr>
        </p:nvSpPr>
        <p:spPr>
          <a:xfrm>
            <a:off x="457200" y="1143000"/>
            <a:ext cx="8153400" cy="4983163"/>
          </a:xfrm>
        </p:spPr>
        <p:txBody>
          <a:bodyPr/>
          <a:lstStyle/>
          <a:p>
            <a:pPr marL="0" lvl="1">
              <a:lnSpc>
                <a:spcPct val="114000"/>
              </a:lnSpc>
              <a:buFontTx/>
              <a:buChar char="•"/>
            </a:pPr>
            <a:r>
              <a:rPr lang="en-US" altLang="en-US" sz="2200">
                <a:solidFill>
                  <a:srgbClr val="CC0066"/>
                </a:solidFill>
                <a:latin typeface="Times New Roman" panose="02020603050405020304" pitchFamily="18" charset="0"/>
              </a:rPr>
              <a:t>Clasa a XI – a</a:t>
            </a:r>
          </a:p>
          <a:p>
            <a:pPr marL="0" lvl="1">
              <a:lnSpc>
                <a:spcPct val="114000"/>
              </a:lnSpc>
              <a:buFont typeface="Verdana" panose="020B0604030504040204" pitchFamily="34" charset="0"/>
              <a:buNone/>
            </a:pPr>
            <a:r>
              <a:rPr lang="en-US" altLang="ro-RO" sz="2400" b="1" i="1">
                <a:latin typeface="Times New Roman" panose="02020603050405020304" pitchFamily="18" charset="0"/>
                <a:cs typeface="Times New Roman" panose="02020603050405020304" pitchFamily="18" charset="0"/>
              </a:rPr>
              <a:t>I.  Cultură de specialitate şi  pregătire practică</a:t>
            </a:r>
            <a:endParaRPr lang="en-US" altLang="en-US" sz="2200">
              <a:solidFill>
                <a:srgbClr val="CC0066"/>
              </a:solidFill>
              <a:latin typeface="Times New Roman" panose="02020603050405020304" pitchFamily="18" charset="0"/>
            </a:endParaRPr>
          </a:p>
          <a:p>
            <a:pPr>
              <a:lnSpc>
                <a:spcPct val="114000"/>
              </a:lnSpc>
              <a:buFont typeface="Wingdings 2" panose="05020102010507070707" pitchFamily="18" charset="2"/>
              <a:buNone/>
            </a:pPr>
            <a:r>
              <a:rPr lang="en-US" altLang="en-US" sz="2200">
                <a:latin typeface="Times New Roman" panose="02020603050405020304" pitchFamily="18" charset="0"/>
              </a:rPr>
              <a:t>Modulul   I. Tehnologia cre</a:t>
            </a:r>
            <a:r>
              <a:rPr lang="en-US" altLang="ro-RO" sz="2200">
                <a:latin typeface="Times New Roman" panose="02020603050405020304" pitchFamily="18" charset="0"/>
                <a:cs typeface="Times New Roman" panose="02020603050405020304" pitchFamily="18" charset="0"/>
              </a:rPr>
              <a:t>ş</a:t>
            </a:r>
            <a:r>
              <a:rPr lang="en-US" altLang="en-US" sz="2200">
                <a:latin typeface="Times New Roman" panose="02020603050405020304" pitchFamily="18" charset="0"/>
              </a:rPr>
              <a:t>terii albinelor</a:t>
            </a:r>
          </a:p>
          <a:p>
            <a:pPr>
              <a:lnSpc>
                <a:spcPct val="114000"/>
              </a:lnSpc>
              <a:buFont typeface="Wingdings 2" panose="05020102010507070707" pitchFamily="18" charset="2"/>
              <a:buNone/>
            </a:pPr>
            <a:r>
              <a:rPr lang="en-US" altLang="en-US" sz="2200">
                <a:latin typeface="Times New Roman" panose="02020603050405020304" pitchFamily="18" charset="0"/>
              </a:rPr>
              <a:t>Modulul  II. Tehnologia cre</a:t>
            </a:r>
            <a:r>
              <a:rPr lang="en-US" altLang="ro-RO" sz="2200">
                <a:latin typeface="Times New Roman" panose="02020603050405020304" pitchFamily="18" charset="0"/>
                <a:cs typeface="Times New Roman" panose="02020603050405020304" pitchFamily="18" charset="0"/>
              </a:rPr>
              <a:t>ş</a:t>
            </a:r>
            <a:r>
              <a:rPr lang="en-US" altLang="en-US" sz="2200">
                <a:latin typeface="Times New Roman" panose="02020603050405020304" pitchFamily="18" charset="0"/>
              </a:rPr>
              <a:t>terii viermilor de m</a:t>
            </a:r>
            <a:r>
              <a:rPr lang="en-US" altLang="ro-RO" sz="2200">
                <a:latin typeface="Times New Roman" panose="02020603050405020304" pitchFamily="18" charset="0"/>
                <a:cs typeface="Times New Roman" panose="02020603050405020304" pitchFamily="18" charset="0"/>
              </a:rPr>
              <a:t>ă</a:t>
            </a:r>
            <a:r>
              <a:rPr lang="en-US" altLang="en-US" sz="2200">
                <a:latin typeface="Times New Roman" panose="02020603050405020304" pitchFamily="18" charset="0"/>
              </a:rPr>
              <a:t>tase</a:t>
            </a:r>
          </a:p>
          <a:p>
            <a:pPr>
              <a:lnSpc>
                <a:spcPct val="114000"/>
              </a:lnSpc>
              <a:buFont typeface="Wingdings 2" panose="05020102010507070707" pitchFamily="18" charset="2"/>
              <a:buNone/>
            </a:pPr>
            <a:r>
              <a:rPr lang="en-US" altLang="en-US" sz="2200">
                <a:latin typeface="Times New Roman" panose="02020603050405020304" pitchFamily="18" charset="0"/>
              </a:rPr>
              <a:t>Modulul III. Bolile </a:t>
            </a:r>
            <a:r>
              <a:rPr lang="en-US" altLang="ro-RO" sz="2200">
                <a:latin typeface="Times New Roman" panose="02020603050405020304" pitchFamily="18" charset="0"/>
                <a:cs typeface="Times New Roman" panose="02020603050405020304" pitchFamily="18" charset="0"/>
              </a:rPr>
              <a:t>şi dăunătorii </a:t>
            </a:r>
            <a:r>
              <a:rPr lang="en-US" altLang="en-US" sz="2200">
                <a:latin typeface="Times New Roman" panose="02020603050405020304" pitchFamily="18" charset="0"/>
              </a:rPr>
              <a:t>albinelor </a:t>
            </a:r>
            <a:r>
              <a:rPr lang="en-US" altLang="ro-RO" sz="2200">
                <a:latin typeface="Times New Roman" panose="02020603050405020304" pitchFamily="18" charset="0"/>
                <a:cs typeface="Times New Roman" panose="02020603050405020304" pitchFamily="18" charset="0"/>
              </a:rPr>
              <a:t>şi </a:t>
            </a:r>
            <a:r>
              <a:rPr lang="en-US" altLang="en-US" sz="2200">
                <a:latin typeface="Times New Roman" panose="02020603050405020304" pitchFamily="18" charset="0"/>
              </a:rPr>
              <a:t>viermilor de m</a:t>
            </a:r>
            <a:r>
              <a:rPr lang="en-US" altLang="ro-RO" sz="2200">
                <a:latin typeface="Times New Roman" panose="02020603050405020304" pitchFamily="18" charset="0"/>
                <a:cs typeface="Times New Roman" panose="02020603050405020304" pitchFamily="18" charset="0"/>
              </a:rPr>
              <a:t>ă</a:t>
            </a:r>
            <a:r>
              <a:rPr lang="en-US" altLang="en-US" sz="2200">
                <a:latin typeface="Times New Roman" panose="02020603050405020304" pitchFamily="18" charset="0"/>
              </a:rPr>
              <a:t>tase</a:t>
            </a:r>
          </a:p>
          <a:p>
            <a:pPr>
              <a:lnSpc>
                <a:spcPct val="114000"/>
              </a:lnSpc>
              <a:buFont typeface="Wingdings 2" panose="05020102010507070707" pitchFamily="18" charset="2"/>
              <a:buNone/>
            </a:pPr>
            <a:r>
              <a:rPr lang="en-US" altLang="en-US" sz="2200">
                <a:latin typeface="Times New Roman" panose="02020603050405020304" pitchFamily="18" charset="0"/>
              </a:rPr>
              <a:t>Modulul IV. Prevenirea </a:t>
            </a:r>
            <a:r>
              <a:rPr lang="en-US" altLang="ro-RO" sz="2200">
                <a:latin typeface="Times New Roman" panose="02020603050405020304" pitchFamily="18" charset="0"/>
                <a:cs typeface="Times New Roman" panose="02020603050405020304" pitchFamily="18" charset="0"/>
              </a:rPr>
              <a:t>şi combaterea poluării mediului</a:t>
            </a:r>
          </a:p>
          <a:p>
            <a:pPr>
              <a:lnSpc>
                <a:spcPct val="114000"/>
              </a:lnSpc>
              <a:buFont typeface="Wingdings 2" panose="05020102010507070707" pitchFamily="18" charset="2"/>
              <a:buNone/>
            </a:pPr>
            <a:r>
              <a:rPr lang="en-US" altLang="en-US" sz="2200">
                <a:latin typeface="Times New Roman" panose="02020603050405020304" pitchFamily="18" charset="0"/>
              </a:rPr>
              <a:t>Modulul  V. Circula</a:t>
            </a:r>
            <a:r>
              <a:rPr lang="vi-VN" altLang="ro-RO" sz="2400">
                <a:latin typeface="Times New Roman" panose="02020603050405020304" pitchFamily="18" charset="0"/>
                <a:cs typeface="Times New Roman" panose="02020603050405020304" pitchFamily="18" charset="0"/>
              </a:rPr>
              <a:t>ţi</a:t>
            </a:r>
            <a:r>
              <a:rPr lang="en-US" altLang="en-US" sz="2200">
                <a:latin typeface="Times New Roman" panose="02020603050405020304" pitchFamily="18" charset="0"/>
              </a:rPr>
              <a:t>e rutier</a:t>
            </a:r>
            <a:r>
              <a:rPr lang="en-US" altLang="ro-RO" sz="2200">
                <a:latin typeface="Times New Roman" panose="02020603050405020304" pitchFamily="18" charset="0"/>
                <a:cs typeface="Times New Roman" panose="02020603050405020304" pitchFamily="18" charset="0"/>
              </a:rPr>
              <a:t>ă, conducerea tractorului şi auto</a:t>
            </a:r>
          </a:p>
          <a:p>
            <a:pPr>
              <a:lnSpc>
                <a:spcPct val="114000"/>
              </a:lnSpc>
              <a:buFont typeface="Wingdings 2" panose="05020102010507070707" pitchFamily="18" charset="2"/>
              <a:buNone/>
            </a:pPr>
            <a:endParaRPr lang="en-US" altLang="ro-RO" sz="2200">
              <a:latin typeface="Times New Roman" panose="02020603050405020304" pitchFamily="18" charset="0"/>
              <a:cs typeface="Times New Roman" panose="02020603050405020304" pitchFamily="18" charset="0"/>
            </a:endParaRPr>
          </a:p>
          <a:p>
            <a:pPr marL="0" lvl="1">
              <a:lnSpc>
                <a:spcPct val="114000"/>
              </a:lnSpc>
              <a:spcBef>
                <a:spcPts val="600"/>
              </a:spcBef>
              <a:buSzPct val="80000"/>
              <a:buFont typeface="Verdana" panose="020B0604030504040204" pitchFamily="34" charset="0"/>
              <a:buNone/>
            </a:pPr>
            <a:r>
              <a:rPr lang="en-US" altLang="ro-RO" sz="2400" b="1" i="1">
                <a:latin typeface="Times New Roman" panose="02020603050405020304" pitchFamily="18" charset="0"/>
                <a:cs typeface="Times New Roman" panose="02020603050405020304" pitchFamily="18" charset="0"/>
              </a:rPr>
              <a:t>II. Stagiu de pregătire practică – CDL</a:t>
            </a:r>
            <a:r>
              <a:rPr lang="en-US" altLang="ro-RO" sz="2400" b="1" i="1" baseline="30000">
                <a:latin typeface="Times New Roman" panose="02020603050405020304" pitchFamily="18" charset="0"/>
                <a:cs typeface="Times New Roman" panose="02020603050405020304" pitchFamily="18" charset="0"/>
              </a:rPr>
              <a:t>………..</a:t>
            </a:r>
            <a:endParaRPr lang="en-US" altLang="en-US" sz="2200">
              <a:solidFill>
                <a:srgbClr val="CC0066"/>
              </a:solidFill>
              <a:latin typeface="Times New Roman" panose="02020603050405020304" pitchFamily="18" charset="0"/>
            </a:endParaRPr>
          </a:p>
          <a:p>
            <a:pPr>
              <a:lnSpc>
                <a:spcPct val="114000"/>
              </a:lnSpc>
              <a:buFont typeface="Wingdings 2" panose="05020102010507070707" pitchFamily="18" charset="2"/>
              <a:buNone/>
            </a:pPr>
            <a:r>
              <a:rPr lang="en-US" altLang="en-US" sz="2200">
                <a:latin typeface="Times New Roman" panose="02020603050405020304" pitchFamily="18" charset="0"/>
              </a:rPr>
              <a:t>Modulul  VI. Baza melifer</a:t>
            </a:r>
            <a:r>
              <a:rPr lang="en-US" altLang="ro-RO" sz="2200">
                <a:latin typeface="Times New Roman" panose="02020603050405020304" pitchFamily="18" charset="0"/>
                <a:cs typeface="Times New Roman" panose="02020603050405020304" pitchFamily="18" charset="0"/>
              </a:rPr>
              <a:t>ă şi sericicolă</a:t>
            </a:r>
          </a:p>
          <a:p>
            <a:pPr>
              <a:lnSpc>
                <a:spcPct val="114000"/>
              </a:lnSpc>
              <a:buFont typeface="Wingdings 2" panose="05020102010507070707" pitchFamily="18" charset="2"/>
              <a:buNone/>
            </a:pPr>
            <a:endParaRPr lang="en-US" altLang="ro-RO" sz="220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ine 2">
            <a:extLst>
              <a:ext uri="{FF2B5EF4-FFF2-40B4-BE49-F238E27FC236}">
                <a16:creationId xmlns:a16="http://schemas.microsoft.com/office/drawing/2014/main" id="{BB4CB4F4-C01F-C3AA-9E18-7C8BF29F1A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5057775"/>
            <a:ext cx="3252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ine 4">
            <a:extLst>
              <a:ext uri="{FF2B5EF4-FFF2-40B4-BE49-F238E27FC236}">
                <a16:creationId xmlns:a16="http://schemas.microsoft.com/office/drawing/2014/main" id="{D4B56781-1CD3-0400-2F4F-17EDB65CD8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4883150"/>
            <a:ext cx="38449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Placeholder 2">
            <a:extLst>
              <a:ext uri="{FF2B5EF4-FFF2-40B4-BE49-F238E27FC236}">
                <a16:creationId xmlns:a16="http://schemas.microsoft.com/office/drawing/2014/main" id="{B4ED06A9-4342-39AA-C5DA-3CF2F91F662C}"/>
              </a:ext>
            </a:extLst>
          </p:cNvPr>
          <p:cNvSpPr>
            <a:spLocks noGrp="1"/>
          </p:cNvSpPr>
          <p:nvPr>
            <p:ph type="body" idx="2"/>
          </p:nvPr>
        </p:nvSpPr>
        <p:spPr>
          <a:xfrm>
            <a:off x="193675" y="0"/>
            <a:ext cx="8950325" cy="5029200"/>
          </a:xfrm>
        </p:spPr>
        <p:txBody>
          <a:bodyPr/>
          <a:lstStyle/>
          <a:p>
            <a:pPr marL="44450">
              <a:spcBef>
                <a:spcPct val="0"/>
              </a:spcBef>
            </a:pPr>
            <a:r>
              <a:rPr lang="en-US" altLang="ro-RO" sz="2000" b="1"/>
              <a:t>     </a:t>
            </a:r>
            <a:r>
              <a:rPr lang="ro-RO" altLang="ro-RO" sz="1800" b="1">
                <a:latin typeface="Times New Roman" panose="02020603050405020304" pitchFamily="18" charset="0"/>
                <a:cs typeface="Times New Roman" panose="02020603050405020304" pitchFamily="18" charset="0"/>
              </a:rPr>
              <a:t>Pentru anul școlar 2o2o - 2o21</a:t>
            </a:r>
            <a:r>
              <a:rPr lang="ro-RO" altLang="ro-RO" sz="1800">
                <a:latin typeface="Times New Roman" panose="02020603050405020304" pitchFamily="18" charset="0"/>
                <a:cs typeface="Times New Roman" panose="02020603050405020304" pitchFamily="18" charset="0"/>
              </a:rPr>
              <a:t> </a:t>
            </a:r>
            <a:r>
              <a:rPr lang="ro-RO" altLang="ro-RO" sz="1800" b="1">
                <a:latin typeface="Times New Roman" panose="02020603050405020304" pitchFamily="18" charset="0"/>
                <a:cs typeface="Times New Roman" panose="02020603050405020304" pitchFamily="18" charset="0"/>
              </a:rPr>
              <a:t>Liceul Tehnologic Agromontan</a:t>
            </a:r>
            <a:r>
              <a:rPr lang="ro-RO" altLang="ro-RO" sz="1800">
                <a:latin typeface="Times New Roman" panose="02020603050405020304" pitchFamily="18" charset="0"/>
                <a:cs typeface="Times New Roman" panose="02020603050405020304" pitchFamily="18" charset="0"/>
              </a:rPr>
              <a:t> vă oferă următoarea calificare profesională </a:t>
            </a:r>
            <a:r>
              <a:rPr lang="ro-RO" altLang="ro-RO" sz="1800" b="1">
                <a:latin typeface="Times New Roman" panose="02020603050405020304" pitchFamily="18" charset="0"/>
                <a:cs typeface="Times New Roman" panose="02020603050405020304" pitchFamily="18" charset="0"/>
              </a:rPr>
              <a:t>”</a:t>
            </a:r>
            <a:r>
              <a:rPr lang="en-US" altLang="ro-RO" sz="1800" b="1">
                <a:latin typeface="Times New Roman" panose="02020603050405020304" pitchFamily="18" charset="0"/>
                <a:cs typeface="Times New Roman" panose="02020603050405020304" pitchFamily="18" charset="0"/>
              </a:rPr>
              <a:t>Apicultor - sericicultor</a:t>
            </a:r>
            <a:r>
              <a:rPr lang="ro-RO" altLang="ro-RO" sz="1800" b="1">
                <a:latin typeface="Times New Roman" panose="02020603050405020304" pitchFamily="18" charset="0"/>
                <a:cs typeface="Times New Roman" panose="02020603050405020304" pitchFamily="18" charset="0"/>
              </a:rPr>
              <a:t>”</a:t>
            </a:r>
            <a:r>
              <a:rPr lang="ro-RO" altLang="ro-RO" sz="1800">
                <a:latin typeface="Times New Roman" panose="02020603050405020304" pitchFamily="18" charset="0"/>
                <a:cs typeface="Times New Roman" panose="02020603050405020304" pitchFamily="18" charset="0"/>
              </a:rPr>
              <a:t>. </a:t>
            </a:r>
            <a:r>
              <a:rPr lang="en-US" altLang="ro-RO" sz="2000" i="1">
                <a:latin typeface="Times New Roman" panose="02020603050405020304" pitchFamily="18" charset="0"/>
                <a:cs typeface="Times New Roman" panose="02020603050405020304" pitchFamily="18" charset="0"/>
              </a:rPr>
              <a:t>Această calificare asigură absolventului cunoștințele teoretice și practice necesare desfășurării activității în unitățile partenere</a:t>
            </a:r>
            <a:r>
              <a:rPr lang="en-US" altLang="ro-RO" sz="1800" i="1">
                <a:latin typeface="Times New Roman" panose="02020603050405020304" pitchFamily="18" charset="0"/>
                <a:cs typeface="Times New Roman" panose="02020603050405020304" pitchFamily="18" charset="0"/>
              </a:rPr>
              <a:t>. </a:t>
            </a:r>
            <a:r>
              <a:rPr lang="en-US" altLang="ro-RO" sz="1800" b="1" i="1">
                <a:latin typeface="Times New Roman" panose="02020603050405020304" pitchFamily="18" charset="0"/>
                <a:cs typeface="Times New Roman" panose="02020603050405020304" pitchFamily="18" charset="0"/>
              </a:rPr>
              <a:t>Competenţe dobândite:</a:t>
            </a:r>
          </a:p>
          <a:p>
            <a:pPr marL="44450">
              <a:spcBef>
                <a:spcPct val="0"/>
              </a:spcBef>
              <a:buFont typeface="Arial" panose="020B0604020202020204" pitchFamily="34" charset="0"/>
              <a:buChar char="•"/>
            </a:pPr>
            <a:r>
              <a:rPr lang="en-US" altLang="ro-RO" sz="1800" b="1" i="1">
                <a:latin typeface="Times New Roman" panose="02020603050405020304" pitchFamily="18" charset="0"/>
                <a:cs typeface="Times New Roman" panose="02020603050405020304" pitchFamily="18" charset="0"/>
              </a:rPr>
              <a:t> </a:t>
            </a:r>
            <a:r>
              <a:rPr lang="en-US" altLang="ro-RO" sz="1800">
                <a:latin typeface="Times New Roman" panose="02020603050405020304" pitchFamily="18" charset="0"/>
                <a:cs typeface="Times New Roman" panose="02020603050405020304" pitchFamily="18" charset="0"/>
              </a:rPr>
              <a:t>Pregateste familiile de albine pentru iernat;   </a:t>
            </a:r>
            <a:r>
              <a:rPr lang="it-IT" altLang="ro-RO" sz="1800">
                <a:latin typeface="Times New Roman" panose="02020603050405020304" pitchFamily="18" charset="0"/>
                <a:cs typeface="Times New Roman" panose="02020603050405020304" pitchFamily="18" charset="0"/>
              </a:rPr>
              <a:t>• Organizeaza lucrarile de primavera im stupina;   </a:t>
            </a:r>
            <a:r>
              <a:rPr lang="en-US" altLang="ro-RO" sz="1800">
                <a:latin typeface="Times New Roman" panose="02020603050405020304" pitchFamily="18" charset="0"/>
                <a:cs typeface="Times New Roman" panose="02020603050405020304" pitchFamily="18" charset="0"/>
              </a:rPr>
              <a:t>• Organizeaza stuparitul pastoral;   </a:t>
            </a:r>
            <a:r>
              <a:rPr lang="it-IT" altLang="ro-RO" sz="1800">
                <a:latin typeface="Times New Roman" panose="02020603050405020304" pitchFamily="18" charset="0"/>
                <a:cs typeface="Times New Roman" panose="02020603050405020304" pitchFamily="18" charset="0"/>
              </a:rPr>
              <a:t>• Recolteaza si conditioneaza produsele apicole;   </a:t>
            </a:r>
            <a:r>
              <a:rPr lang="en-US" altLang="ro-RO" sz="1800">
                <a:latin typeface="Times New Roman" panose="02020603050405020304" pitchFamily="18" charset="0"/>
                <a:cs typeface="Times New Roman" panose="02020603050405020304" pitchFamily="18" charset="0"/>
              </a:rPr>
              <a:t>• Valorifica produsele apicole;</a:t>
            </a:r>
          </a:p>
          <a:p>
            <a:pPr marL="44450">
              <a:spcBef>
                <a:spcPct val="0"/>
              </a:spcBef>
            </a:pPr>
            <a:r>
              <a:rPr lang="en-US" altLang="ro-RO" sz="1800">
                <a:latin typeface="Times New Roman" panose="02020603050405020304" pitchFamily="18" charset="0"/>
                <a:cs typeface="Times New Roman" panose="02020603050405020304" pitchFamily="18" charset="0"/>
              </a:rPr>
              <a:t>• Organizeaza activitatile de incubatie si ecloziune a oualor de viermi de matase de dud;   </a:t>
            </a:r>
            <a:r>
              <a:rPr lang="it-IT" altLang="ro-RO" sz="1800">
                <a:latin typeface="Times New Roman" panose="02020603050405020304" pitchFamily="18" charset="0"/>
                <a:cs typeface="Times New Roman" panose="02020603050405020304" pitchFamily="18" charset="0"/>
              </a:rPr>
              <a:t>• Aprovizioneaza cu materii prime, material si piese de schimb;   </a:t>
            </a:r>
            <a:r>
              <a:rPr lang="en-US" altLang="ro-RO" sz="1800">
                <a:latin typeface="Times New Roman" panose="02020603050405020304" pitchFamily="18" charset="0"/>
                <a:cs typeface="Times New Roman" panose="02020603050405020304" pitchFamily="18" charset="0"/>
              </a:rPr>
              <a:t>• Exploateaza plantatiile de dud ;   • Creste viermi de matase de varste tinere si adulte;   </a:t>
            </a:r>
          </a:p>
          <a:p>
            <a:pPr marL="44450">
              <a:spcBef>
                <a:spcPct val="0"/>
              </a:spcBef>
            </a:pPr>
            <a:r>
              <a:rPr lang="it-IT" altLang="ro-RO" sz="1800">
                <a:latin typeface="Times New Roman" panose="02020603050405020304" pitchFamily="18" charset="0"/>
                <a:cs typeface="Times New Roman" panose="02020603050405020304" pitchFamily="18" charset="0"/>
              </a:rPr>
              <a:t>• Organizeaza activitati de ingogosare si recoltare a gogosilor.</a:t>
            </a:r>
            <a:r>
              <a:rPr lang="en-US" altLang="ro-RO" sz="1800" i="1">
                <a:latin typeface="Times New Roman" panose="02020603050405020304" pitchFamily="18" charset="0"/>
                <a:cs typeface="Times New Roman" panose="02020603050405020304" pitchFamily="18" charset="0"/>
              </a:rPr>
              <a:t>.</a:t>
            </a:r>
            <a:endParaRPr lang="en-US" altLang="ro-RO" sz="1000" i="1">
              <a:latin typeface="Times New Roman" panose="02020603050405020304" pitchFamily="18" charset="0"/>
            </a:endParaRPr>
          </a:p>
          <a:p>
            <a:pPr marL="44450">
              <a:spcBef>
                <a:spcPct val="0"/>
              </a:spcBef>
            </a:pPr>
            <a:r>
              <a:rPr lang="en-US" altLang="ro-RO" sz="2000">
                <a:latin typeface="Times New Roman" panose="02020603050405020304" pitchFamily="18" charset="0"/>
              </a:rPr>
              <a:t>    </a:t>
            </a:r>
            <a:r>
              <a:rPr lang="en-US" altLang="ro-RO" sz="1800">
                <a:latin typeface="Times New Roman" panose="02020603050405020304" pitchFamily="18" charset="0"/>
                <a:cs typeface="Times New Roman" panose="02020603050405020304" pitchFamily="18" charset="0"/>
              </a:rPr>
              <a:t>Pentru elevii ce urmează un astfel de ciclu există o serie de avantaje: </a:t>
            </a:r>
            <a:r>
              <a:rPr lang="en-US" altLang="ro-RO" sz="1800" b="1">
                <a:latin typeface="Times New Roman" panose="02020603050405020304" pitchFamily="18" charset="0"/>
                <a:cs typeface="Times New Roman" panose="02020603050405020304" pitchFamily="18" charset="0"/>
              </a:rPr>
              <a:t>se dă o bursa profesională în cuantum de 200 lei lunar</a:t>
            </a:r>
            <a:r>
              <a:rPr lang="en-US" altLang="ro-RO" sz="1800">
                <a:latin typeface="Times New Roman" panose="02020603050405020304" pitchFamily="18" charset="0"/>
                <a:cs typeface="Times New Roman" panose="02020603050405020304" pitchFamily="18" charset="0"/>
              </a:rPr>
              <a:t>; planurile cadru prezintă Instruirea Practică cu o pondere de 60</a:t>
            </a:r>
            <a:r>
              <a:rPr lang="ro-RO" altLang="ro-RO" sz="1800">
                <a:latin typeface="Times New Roman" panose="02020603050405020304" pitchFamily="18" charset="0"/>
                <a:cs typeface="Times New Roman" panose="02020603050405020304" pitchFamily="18" charset="0"/>
              </a:rPr>
              <a:t> </a:t>
            </a:r>
            <a:r>
              <a:rPr lang="en-US" altLang="ro-RO" sz="1800">
                <a:latin typeface="Times New Roman" panose="02020603050405020304" pitchFamily="18" charset="0"/>
                <a:cs typeface="Times New Roman" panose="02020603050405020304" pitchFamily="18" charset="0"/>
              </a:rPr>
              <a:t>-</a:t>
            </a:r>
            <a:r>
              <a:rPr lang="ro-RO" altLang="ro-RO" sz="1800">
                <a:latin typeface="Times New Roman" panose="02020603050405020304" pitchFamily="18" charset="0"/>
                <a:cs typeface="Times New Roman" panose="02020603050405020304" pitchFamily="18" charset="0"/>
              </a:rPr>
              <a:t> </a:t>
            </a:r>
            <a:r>
              <a:rPr lang="en-US" altLang="ro-RO" sz="1800">
                <a:latin typeface="Times New Roman" panose="02020603050405020304" pitchFamily="18" charset="0"/>
                <a:cs typeface="Times New Roman" panose="02020603050405020304" pitchFamily="18" charset="0"/>
              </a:rPr>
              <a:t>65% din total, fiind un indicator acceptat și de Uniunea Europeană și astfel </a:t>
            </a:r>
            <a:r>
              <a:rPr lang="en-US" altLang="ro-RO" sz="1800" b="1">
                <a:latin typeface="Times New Roman" panose="02020603050405020304" pitchFamily="18" charset="0"/>
                <a:cs typeface="Times New Roman" panose="02020603050405020304" pitchFamily="18" charset="0"/>
              </a:rPr>
              <a:t>ei pot profesa și pe teritoriile U.E</a:t>
            </a:r>
            <a:r>
              <a:rPr lang="en-US" altLang="ro-RO" sz="1800">
                <a:latin typeface="Times New Roman" panose="02020603050405020304" pitchFamily="18" charset="0"/>
                <a:cs typeface="Times New Roman" panose="02020603050405020304" pitchFamily="18" charset="0"/>
              </a:rPr>
              <a:t>; cadrele didactice sunt calificate, avem ateliere școlare și laboratoare suficient dotate și convenții încheiate cu partenerii nostrii – agenții economici. Pentru domeniul Agricultură - sunt încheiate convenții de practică cu agentul economic: </a:t>
            </a:r>
            <a:r>
              <a:rPr lang="en-US" altLang="ro-RO" sz="1800" b="1">
                <a:latin typeface="Times New Roman" panose="02020603050405020304" pitchFamily="18" charset="0"/>
                <a:cs typeface="Times New Roman" panose="02020603050405020304" pitchFamily="18" charset="0"/>
              </a:rPr>
              <a:t>Asociația fermelor apicole de reproducție – SA   Ploiești    Str. Daciei nr. 8</a:t>
            </a:r>
            <a:endParaRPr lang="en-US" altLang="ro-RO" sz="2000">
              <a:latin typeface="Times New Roman" panose="02020603050405020304" pitchFamily="18" charset="0"/>
            </a:endParaRPr>
          </a:p>
          <a:p>
            <a:pPr marL="44450" eaLnBrk="1" hangingPunct="1">
              <a:spcBef>
                <a:spcPct val="0"/>
              </a:spcBef>
            </a:pPr>
            <a:endParaRPr lang="en-US" altLang="ro-RO">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8598B566-024C-E631-9AE9-6C1ED75E5061}"/>
              </a:ext>
            </a:extLst>
          </p:cNvPr>
          <p:cNvSpPr>
            <a:spLocks noChangeArrowheads="1"/>
          </p:cNvSpPr>
          <p:nvPr/>
        </p:nvSpPr>
        <p:spPr bwMode="auto">
          <a:xfrm>
            <a:off x="304800" y="0"/>
            <a:ext cx="8229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lnSpc>
                <a:spcPct val="114000"/>
              </a:lnSpc>
              <a:spcBef>
                <a:spcPct val="0"/>
              </a:spcBef>
              <a:buClrTx/>
              <a:buSzTx/>
              <a:buFontTx/>
              <a:buNone/>
            </a:pPr>
            <a:r>
              <a:rPr lang="en-US" altLang="ro-RO" sz="2000" b="1">
                <a:solidFill>
                  <a:srgbClr val="FF0000"/>
                </a:solidFill>
                <a:latin typeface="Times New Roman" panose="02020603050405020304" pitchFamily="18" charset="0"/>
                <a:cs typeface="Times New Roman" panose="02020603050405020304" pitchFamily="18" charset="0"/>
              </a:rPr>
              <a:t>OF</a:t>
            </a:r>
            <a:r>
              <a:rPr lang="ro-RO" altLang="ro-RO" sz="2000" b="1">
                <a:solidFill>
                  <a:srgbClr val="FF0000"/>
                </a:solidFill>
                <a:latin typeface="Times New Roman" panose="02020603050405020304" pitchFamily="18" charset="0"/>
                <a:cs typeface="Times New Roman" panose="02020603050405020304" pitchFamily="18" charset="0"/>
              </a:rPr>
              <a:t>E</a:t>
            </a:r>
            <a:r>
              <a:rPr lang="en-US" altLang="ro-RO" sz="2000" b="1">
                <a:solidFill>
                  <a:srgbClr val="FF0000"/>
                </a:solidFill>
                <a:latin typeface="Times New Roman" panose="02020603050405020304" pitchFamily="18" charset="0"/>
                <a:cs typeface="Times New Roman" panose="02020603050405020304" pitchFamily="18" charset="0"/>
              </a:rPr>
              <a:t>RT</a:t>
            </a:r>
            <a:r>
              <a:rPr lang="ro-RO" altLang="ro-RO" sz="2000" b="1">
                <a:solidFill>
                  <a:srgbClr val="FF0000"/>
                </a:solidFill>
                <a:latin typeface="Times New Roman" panose="02020603050405020304" pitchFamily="18" charset="0"/>
                <a:cs typeface="Times New Roman" panose="02020603050405020304" pitchFamily="18" charset="0"/>
              </a:rPr>
              <a:t>Ă</a:t>
            </a:r>
            <a:r>
              <a:rPr lang="en-US" altLang="ro-RO" sz="2000" b="1">
                <a:solidFill>
                  <a:srgbClr val="FF0000"/>
                </a:solidFill>
                <a:latin typeface="Times New Roman" panose="02020603050405020304" pitchFamily="18" charset="0"/>
                <a:cs typeface="Times New Roman" panose="02020603050405020304" pitchFamily="18" charset="0"/>
              </a:rPr>
              <a:t>  </a:t>
            </a:r>
            <a:r>
              <a:rPr lang="ro-RO" altLang="ro-RO" sz="2000" b="1">
                <a:solidFill>
                  <a:srgbClr val="FF0000"/>
                </a:solidFill>
                <a:latin typeface="Times New Roman" panose="02020603050405020304" pitchFamily="18" charset="0"/>
                <a:cs typeface="Times New Roman" panose="02020603050405020304" pitchFamily="18" charset="0"/>
              </a:rPr>
              <a:t> ÎNVĂȚĂMÂNT </a:t>
            </a:r>
            <a:r>
              <a:rPr lang="en-US" altLang="ro-RO" sz="2000" b="1">
                <a:solidFill>
                  <a:srgbClr val="FF0000"/>
                </a:solidFill>
                <a:latin typeface="Times New Roman" panose="02020603050405020304" pitchFamily="18" charset="0"/>
                <a:cs typeface="Times New Roman" panose="02020603050405020304" pitchFamily="18" charset="0"/>
              </a:rPr>
              <a:t>  </a:t>
            </a:r>
            <a:r>
              <a:rPr lang="ro-RO" altLang="ro-RO" sz="2000" b="1">
                <a:solidFill>
                  <a:srgbClr val="FF0000"/>
                </a:solidFill>
                <a:latin typeface="Times New Roman" panose="02020603050405020304" pitchFamily="18" charset="0"/>
                <a:cs typeface="Times New Roman" panose="02020603050405020304" pitchFamily="18" charset="0"/>
              </a:rPr>
              <a:t>PROFESIONAL </a:t>
            </a:r>
            <a:r>
              <a:rPr lang="en-US" altLang="ro-RO" sz="2000" b="1">
                <a:solidFill>
                  <a:srgbClr val="FF0000"/>
                </a:solidFill>
                <a:latin typeface="Times New Roman" panose="02020603050405020304" pitchFamily="18" charset="0"/>
                <a:cs typeface="Times New Roman" panose="02020603050405020304" pitchFamily="18" charset="0"/>
              </a:rPr>
              <a:t>  </a:t>
            </a:r>
            <a:r>
              <a:rPr lang="ro-RO" altLang="ro-RO" sz="2000" b="1">
                <a:solidFill>
                  <a:srgbClr val="FF0000"/>
                </a:solidFill>
                <a:latin typeface="Times New Roman" panose="02020603050405020304" pitchFamily="18" charset="0"/>
                <a:cs typeface="Times New Roman" panose="02020603050405020304" pitchFamily="18" charset="0"/>
              </a:rPr>
              <a:t>DE</a:t>
            </a:r>
            <a:r>
              <a:rPr lang="en-US" altLang="ro-RO" sz="2000" b="1">
                <a:solidFill>
                  <a:srgbClr val="FF0000"/>
                </a:solidFill>
                <a:latin typeface="Times New Roman" panose="02020603050405020304" pitchFamily="18" charset="0"/>
                <a:cs typeface="Times New Roman" panose="02020603050405020304" pitchFamily="18" charset="0"/>
              </a:rPr>
              <a:t>  </a:t>
            </a:r>
            <a:r>
              <a:rPr lang="ro-RO" altLang="ro-RO" sz="2000" b="1">
                <a:solidFill>
                  <a:srgbClr val="FF0000"/>
                </a:solidFill>
                <a:latin typeface="Times New Roman" panose="02020603050405020304" pitchFamily="18" charset="0"/>
                <a:cs typeface="Times New Roman" panose="02020603050405020304" pitchFamily="18" charset="0"/>
              </a:rPr>
              <a:t> 3 ANI</a:t>
            </a:r>
          </a:p>
          <a:p>
            <a:pPr algn="ctr" eaLnBrk="1" hangingPunct="1">
              <a:lnSpc>
                <a:spcPct val="114000"/>
              </a:lnSpc>
              <a:spcBef>
                <a:spcPct val="0"/>
              </a:spcBef>
              <a:buClrTx/>
              <a:buSzTx/>
              <a:buFontTx/>
              <a:buNone/>
            </a:pPr>
            <a:r>
              <a:rPr lang="ro-RO" altLang="ro-RO" sz="2000" b="1">
                <a:solidFill>
                  <a:srgbClr val="FF0000"/>
                </a:solidFill>
                <a:latin typeface="Times New Roman" panose="02020603050405020304" pitchFamily="18" charset="0"/>
                <a:cs typeface="Times New Roman" panose="02020603050405020304" pitchFamily="18" charset="0"/>
              </a:rPr>
              <a:t>An</a:t>
            </a:r>
            <a:r>
              <a:rPr lang="en-US" altLang="ro-RO" sz="2000" b="1">
                <a:solidFill>
                  <a:srgbClr val="FF0000"/>
                </a:solidFill>
                <a:latin typeface="Times New Roman" panose="02020603050405020304" pitchFamily="18" charset="0"/>
                <a:cs typeface="Times New Roman" panose="02020603050405020304" pitchFamily="18" charset="0"/>
              </a:rPr>
              <a:t> </a:t>
            </a:r>
            <a:r>
              <a:rPr lang="ro-RO" altLang="ro-RO" sz="2000" b="1">
                <a:solidFill>
                  <a:srgbClr val="FF0000"/>
                </a:solidFill>
                <a:latin typeface="Times New Roman" panose="02020603050405020304" pitchFamily="18" charset="0"/>
                <a:cs typeface="Times New Roman" panose="02020603050405020304" pitchFamily="18" charset="0"/>
              </a:rPr>
              <a:t> școlar 2o2o  -  2o21</a:t>
            </a:r>
            <a:r>
              <a:rPr lang="ro-RO" altLang="ro-RO" sz="1800" b="1">
                <a:solidFill>
                  <a:srgbClr val="FF0000"/>
                </a:solidFill>
                <a:latin typeface="Times New Roman" panose="02020603050405020304" pitchFamily="18" charset="0"/>
                <a:cs typeface="Times New Roman" panose="02020603050405020304" pitchFamily="18" charset="0"/>
              </a:rPr>
              <a:t> </a:t>
            </a:r>
            <a:endParaRPr lang="en-US" altLang="ro-RO" sz="1800">
              <a:solidFill>
                <a:srgbClr val="FF0000"/>
              </a:solidFill>
              <a:latin typeface="Times New Roman" panose="02020603050405020304" pitchFamily="18" charset="0"/>
              <a:cs typeface="Times New Roman" panose="02020603050405020304" pitchFamily="18" charset="0"/>
            </a:endParaRPr>
          </a:p>
        </p:txBody>
      </p:sp>
      <p:pic>
        <p:nvPicPr>
          <p:cNvPr id="23555" name="Imagine 14" descr="Descriere: sigla liceu3e">
            <a:extLst>
              <a:ext uri="{FF2B5EF4-FFF2-40B4-BE49-F238E27FC236}">
                <a16:creationId xmlns:a16="http://schemas.microsoft.com/office/drawing/2014/main" id="{B1991476-614F-16ED-0985-9A307274020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8" y="109538"/>
            <a:ext cx="11350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7">
            <a:extLst>
              <a:ext uri="{FF2B5EF4-FFF2-40B4-BE49-F238E27FC236}">
                <a16:creationId xmlns:a16="http://schemas.microsoft.com/office/drawing/2014/main" id="{B041B88A-B431-AE4D-6916-C00BB862D2F6}"/>
              </a:ext>
            </a:extLst>
          </p:cNvPr>
          <p:cNvSpPr txBox="1">
            <a:spLocks noChangeArrowheads="1"/>
          </p:cNvSpPr>
          <p:nvPr/>
        </p:nvSpPr>
        <p:spPr bwMode="auto">
          <a:xfrm>
            <a:off x="1371600" y="5486400"/>
            <a:ext cx="77724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r>
              <a:rPr lang="en-US" altLang="ro-RO" sz="1300" b="1" i="1">
                <a:cs typeface="Times New Roman" panose="02020603050405020304" pitchFamily="18" charset="0"/>
              </a:rPr>
              <a:t>Contact:</a:t>
            </a:r>
            <a:endParaRPr lang="en-US" altLang="ro-RO" sz="1200">
              <a:cs typeface="Times New Roman" panose="02020603050405020304" pitchFamily="18" charset="0"/>
            </a:endParaRPr>
          </a:p>
          <a:p>
            <a:r>
              <a:rPr lang="en-US" altLang="ro-RO" sz="1300" b="1" i="1">
                <a:cs typeface="Times New Roman" panose="02020603050405020304" pitchFamily="18" charset="0"/>
              </a:rPr>
              <a:t>         Vălenii de Munte</a:t>
            </a:r>
            <a:endParaRPr lang="en-US" altLang="ro-RO" sz="1200">
              <a:cs typeface="Times New Roman" panose="02020603050405020304" pitchFamily="18" charset="0"/>
            </a:endParaRPr>
          </a:p>
          <a:p>
            <a:r>
              <a:rPr lang="pt-BR" altLang="ro-RO" sz="1300" b="1" i="1">
                <a:cs typeface="Times New Roman" panose="02020603050405020304" pitchFamily="18" charset="0"/>
              </a:rPr>
              <a:t>         Str. Brazilor, Nr.13 </a:t>
            </a:r>
            <a:endParaRPr lang="en-US" altLang="ro-RO" sz="1200">
              <a:cs typeface="Times New Roman" panose="02020603050405020304" pitchFamily="18" charset="0"/>
            </a:endParaRPr>
          </a:p>
          <a:p>
            <a:r>
              <a:rPr lang="pt-BR" altLang="ro-RO" sz="1300" b="1" i="1">
                <a:cs typeface="Times New Roman" panose="02020603050405020304" pitchFamily="18" charset="0"/>
              </a:rPr>
              <a:t>         Telefon/Fax: 0244-281555</a:t>
            </a:r>
            <a:endParaRPr lang="en-US" altLang="ro-RO" sz="1200">
              <a:cs typeface="Times New Roman" panose="02020603050405020304" pitchFamily="18" charset="0"/>
            </a:endParaRPr>
          </a:p>
          <a:p>
            <a:r>
              <a:rPr lang="pt-BR" altLang="ro-RO" sz="1300" b="1" i="1">
                <a:cs typeface="Times New Roman" panose="02020603050405020304" pitchFamily="18" charset="0"/>
              </a:rPr>
              <a:t>         E-mail: </a:t>
            </a:r>
            <a:r>
              <a:rPr lang="en-US" altLang="ro-RO" sz="1200" b="1" i="1">
                <a:solidFill>
                  <a:srgbClr val="1F497D"/>
                </a:solidFill>
                <a:cs typeface="Times New Roman" panose="02020603050405020304" pitchFamily="18" charset="0"/>
              </a:rPr>
              <a:t>ltavaleni.secretariat@gmail.com</a:t>
            </a:r>
            <a:endParaRPr lang="en-US" altLang="ro-RO" sz="1200">
              <a:cs typeface="Times New Roman" panose="02020603050405020304" pitchFamily="18" charset="0"/>
            </a:endParaRPr>
          </a:p>
          <a:p>
            <a:r>
              <a:rPr lang="pt-BR" altLang="ro-RO" sz="1200" b="1" i="1">
                <a:cs typeface="Times New Roman" panose="02020603050405020304" pitchFamily="18" charset="0"/>
              </a:rPr>
              <a:t>         Web: </a:t>
            </a:r>
            <a:r>
              <a:rPr lang="en-US" altLang="ro-RO" sz="1200" b="1">
                <a:solidFill>
                  <a:srgbClr val="1F497D"/>
                </a:solidFill>
                <a:cs typeface="Times New Roman" panose="02020603050405020304" pitchFamily="18" charset="0"/>
              </a:rPr>
              <a:t>http://www.liceulagromontanvaleni.ro</a:t>
            </a:r>
            <a:endParaRPr lang="en-US" altLang="ro-RO"/>
          </a:p>
        </p:txBody>
      </p:sp>
      <p:sp>
        <p:nvSpPr>
          <p:cNvPr id="23557" name="AutoShape 17">
            <a:extLst>
              <a:ext uri="{FF2B5EF4-FFF2-40B4-BE49-F238E27FC236}">
                <a16:creationId xmlns:a16="http://schemas.microsoft.com/office/drawing/2014/main" id="{AF05B9B7-4324-C60C-39DC-F9AD86BCBC89}"/>
              </a:ext>
            </a:extLst>
          </p:cNvPr>
          <p:cNvSpPr>
            <a:spLocks noChangeArrowheads="1"/>
          </p:cNvSpPr>
          <p:nvPr/>
        </p:nvSpPr>
        <p:spPr bwMode="auto">
          <a:xfrm>
            <a:off x="4267200" y="2286000"/>
            <a:ext cx="2378075" cy="1014413"/>
          </a:xfrm>
          <a:prstGeom prst="roundRect">
            <a:avLst>
              <a:gd name="adj" fmla="val 16667"/>
            </a:avLst>
          </a:prstGeom>
          <a:solidFill>
            <a:srgbClr val="9BBB59"/>
          </a:solidFill>
          <a:ln w="19050">
            <a:solidFill>
              <a:srgbClr val="000000"/>
            </a:solidFill>
            <a:round/>
            <a:headEnd/>
            <a:tailEnd/>
          </a:ln>
          <a:effectLst>
            <a:outerShdw dist="28398" dir="3806097" algn="ctr" rotWithShape="0">
              <a:srgbClr val="4E6128">
                <a:alpha val="50000"/>
              </a:srgbClr>
            </a:outerShdw>
          </a:effec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algn="ctr"/>
            <a:r>
              <a:rPr lang="ro-RO" altLang="ro-RO" sz="1400" b="1">
                <a:cs typeface="Times New Roman" panose="02020603050405020304" pitchFamily="18" charset="0"/>
              </a:rPr>
              <a:t>Calificarea</a:t>
            </a:r>
            <a:endParaRPr lang="en-US" altLang="ro-RO" sz="1200">
              <a:cs typeface="Times New Roman" panose="02020603050405020304" pitchFamily="18" charset="0"/>
            </a:endParaRPr>
          </a:p>
          <a:p>
            <a:pPr algn="ctr"/>
            <a:r>
              <a:rPr lang="ro-RO" altLang="ro-RO" sz="2000" b="1">
                <a:cs typeface="Times New Roman" panose="02020603050405020304" pitchFamily="18" charset="0"/>
              </a:rPr>
              <a:t>APICULTOR  -  SERICICULTOR</a:t>
            </a:r>
            <a:endParaRPr lang="ro-RO" altLang="ro-RO"/>
          </a:p>
        </p:txBody>
      </p:sp>
      <p:sp>
        <p:nvSpPr>
          <p:cNvPr id="23558" name="AutoShape 15">
            <a:extLst>
              <a:ext uri="{FF2B5EF4-FFF2-40B4-BE49-F238E27FC236}">
                <a16:creationId xmlns:a16="http://schemas.microsoft.com/office/drawing/2014/main" id="{8187B0FD-3D85-1EAA-23FD-04661A701517}"/>
              </a:ext>
            </a:extLst>
          </p:cNvPr>
          <p:cNvSpPr>
            <a:spLocks noChangeArrowheads="1"/>
          </p:cNvSpPr>
          <p:nvPr/>
        </p:nvSpPr>
        <p:spPr bwMode="auto">
          <a:xfrm>
            <a:off x="504825" y="1647825"/>
            <a:ext cx="2455863" cy="819150"/>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algn="ctr"/>
            <a:r>
              <a:rPr lang="ro-RO" altLang="ro-RO" sz="1400" b="1">
                <a:cs typeface="Times New Roman" panose="02020603050405020304" pitchFamily="18" charset="0"/>
              </a:rPr>
              <a:t>Număr clase / număr locuri</a:t>
            </a:r>
            <a:endParaRPr lang="en-US" altLang="ro-RO" sz="1200">
              <a:cs typeface="Times New Roman" panose="02020603050405020304" pitchFamily="18" charset="0"/>
            </a:endParaRPr>
          </a:p>
          <a:p>
            <a:pPr algn="ctr"/>
            <a:r>
              <a:rPr lang="ro-RO" altLang="ro-RO" sz="2000" b="1">
                <a:cs typeface="Times New Roman" panose="02020603050405020304" pitchFamily="18" charset="0"/>
              </a:rPr>
              <a:t>1/28</a:t>
            </a:r>
            <a:endParaRPr lang="ro-RO" altLang="ro-RO"/>
          </a:p>
        </p:txBody>
      </p:sp>
      <p:sp>
        <p:nvSpPr>
          <p:cNvPr id="23559" name="AutoShape 14">
            <a:extLst>
              <a:ext uri="{FF2B5EF4-FFF2-40B4-BE49-F238E27FC236}">
                <a16:creationId xmlns:a16="http://schemas.microsoft.com/office/drawing/2014/main" id="{523D5B60-7EF7-0CA7-0FB2-566F47131A83}"/>
              </a:ext>
            </a:extLst>
          </p:cNvPr>
          <p:cNvSpPr>
            <a:spLocks noChangeArrowheads="1"/>
          </p:cNvSpPr>
          <p:nvPr/>
        </p:nvSpPr>
        <p:spPr bwMode="auto">
          <a:xfrm>
            <a:off x="6426200" y="717550"/>
            <a:ext cx="2619375" cy="1423988"/>
          </a:xfrm>
          <a:prstGeom prst="roundRect">
            <a:avLst>
              <a:gd name="adj" fmla="val 16667"/>
            </a:avLst>
          </a:prstGeom>
          <a:solidFill>
            <a:srgbClr val="8064A2"/>
          </a:solidFill>
          <a:ln w="19050">
            <a:solidFill>
              <a:srgbClr val="000000"/>
            </a:solidFill>
            <a:round/>
            <a:headEnd/>
            <a:tailEnd/>
          </a:ln>
          <a:effectLst>
            <a:outerShdw dist="28398" dir="3806097" algn="ctr" rotWithShape="0">
              <a:srgbClr val="3F3151">
                <a:alpha val="50000"/>
              </a:srgbClr>
            </a:outerShdw>
          </a:effec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algn="ctr"/>
            <a:r>
              <a:rPr lang="ro-RO" altLang="ro-RO" sz="1400" b="1">
                <a:cs typeface="Times New Roman" panose="02020603050405020304" pitchFamily="18" charset="0"/>
              </a:rPr>
              <a:t>Domeniul</a:t>
            </a:r>
            <a:endParaRPr lang="en-US" altLang="ro-RO" sz="1200">
              <a:cs typeface="Times New Roman" panose="02020603050405020304" pitchFamily="18" charset="0"/>
            </a:endParaRPr>
          </a:p>
          <a:p>
            <a:pPr algn="ctr"/>
            <a:r>
              <a:rPr lang="ro-RO" altLang="ro-RO" sz="2000" b="1">
                <a:cs typeface="Times New Roman" panose="02020603050405020304" pitchFamily="18" charset="0"/>
              </a:rPr>
              <a:t>AGRICULTUR</a:t>
            </a:r>
            <a:r>
              <a:rPr lang="en-US" altLang="ro-RO" sz="2000" b="1">
                <a:cs typeface="Times New Roman" panose="02020603050405020304" pitchFamily="18" charset="0"/>
              </a:rPr>
              <a:t>Ǎ</a:t>
            </a:r>
            <a:endParaRPr lang="en-US" altLang="ro-RO" sz="1200">
              <a:cs typeface="Times New Roman" panose="02020603050405020304" pitchFamily="18" charset="0"/>
            </a:endParaRPr>
          </a:p>
          <a:p>
            <a:pPr algn="ctr"/>
            <a:r>
              <a:rPr lang="ro-RO" altLang="ro-RO" sz="1000" b="1">
                <a:cs typeface="Times New Roman" panose="02020603050405020304" pitchFamily="18" charset="0"/>
              </a:rPr>
              <a:t>COD -- COR – 2015   6012301 – APICULTOR</a:t>
            </a:r>
            <a:endParaRPr lang="en-US" altLang="ro-RO" sz="1200">
              <a:cs typeface="Times New Roman" panose="02020603050405020304" pitchFamily="18" charset="0"/>
            </a:endParaRPr>
          </a:p>
          <a:p>
            <a:pPr algn="ctr"/>
            <a:r>
              <a:rPr lang="ro-RO" altLang="ro-RO" sz="1000" b="1">
                <a:cs typeface="Times New Roman" panose="02020603050405020304" pitchFamily="18" charset="0"/>
              </a:rPr>
              <a:t>COD – COR -- 2015  6012302 - SERICICULTOR</a:t>
            </a:r>
            <a:endParaRPr lang="en-US" altLang="ro-RO"/>
          </a:p>
        </p:txBody>
      </p:sp>
      <p:sp>
        <p:nvSpPr>
          <p:cNvPr id="23560" name="AutoShape 11">
            <a:extLst>
              <a:ext uri="{FF2B5EF4-FFF2-40B4-BE49-F238E27FC236}">
                <a16:creationId xmlns:a16="http://schemas.microsoft.com/office/drawing/2014/main" id="{DAA8C100-6A71-118D-F27D-19E4843CF161}"/>
              </a:ext>
            </a:extLst>
          </p:cNvPr>
          <p:cNvSpPr>
            <a:spLocks noChangeArrowheads="1"/>
          </p:cNvSpPr>
          <p:nvPr/>
        </p:nvSpPr>
        <p:spPr bwMode="auto">
          <a:xfrm>
            <a:off x="3448050" y="936625"/>
            <a:ext cx="2662238" cy="1200150"/>
          </a:xfrm>
          <a:prstGeom prst="roundRect">
            <a:avLst>
              <a:gd name="adj" fmla="val 16667"/>
            </a:avLst>
          </a:prstGeom>
          <a:solidFill>
            <a:srgbClr val="FF9900"/>
          </a:solidFill>
          <a:ln w="19050">
            <a:solidFill>
              <a:srgbClr val="000000"/>
            </a:solidFill>
            <a:round/>
            <a:headEnd/>
            <a:tailEnd/>
          </a:ln>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algn="ctr"/>
            <a:r>
              <a:rPr lang="en-US" altLang="ro-RO" sz="1400" b="1">
                <a:cs typeface="Times New Roman" panose="02020603050405020304" pitchFamily="18" charset="0"/>
              </a:rPr>
              <a:t>Parteneri economici:</a:t>
            </a:r>
            <a:endParaRPr lang="en-US" altLang="ro-RO" sz="1200">
              <a:cs typeface="Times New Roman" panose="02020603050405020304" pitchFamily="18" charset="0"/>
            </a:endParaRPr>
          </a:p>
          <a:p>
            <a:pPr algn="ctr"/>
            <a:r>
              <a:rPr lang="en-US" altLang="ro-RO" sz="1400" b="1">
                <a:cs typeface="Times New Roman" panose="02020603050405020304" pitchFamily="18" charset="0"/>
              </a:rPr>
              <a:t>Asociația fermelor apicole de reproducție – SA   Ploiești</a:t>
            </a:r>
            <a:r>
              <a:rPr lang="ro-RO" altLang="ro-RO" sz="1400" b="1">
                <a:cs typeface="Times New Roman" panose="02020603050405020304" pitchFamily="18" charset="0"/>
              </a:rPr>
              <a:t>  </a:t>
            </a:r>
            <a:r>
              <a:rPr lang="en-US" altLang="ro-RO" sz="1400" b="1">
                <a:cs typeface="Times New Roman" panose="02020603050405020304" pitchFamily="18" charset="0"/>
              </a:rPr>
              <a:t>Str. Daciei nr. 8</a:t>
            </a:r>
            <a:endParaRPr lang="en-US" altLang="ro-RO"/>
          </a:p>
        </p:txBody>
      </p:sp>
      <p:sp>
        <p:nvSpPr>
          <p:cNvPr id="23561" name="Text Box 6">
            <a:extLst>
              <a:ext uri="{FF2B5EF4-FFF2-40B4-BE49-F238E27FC236}">
                <a16:creationId xmlns:a16="http://schemas.microsoft.com/office/drawing/2014/main" id="{0DDCD7F1-8854-4D88-1D56-93A147F72EBD}"/>
              </a:ext>
            </a:extLst>
          </p:cNvPr>
          <p:cNvSpPr txBox="1">
            <a:spLocks noChangeArrowheads="1"/>
          </p:cNvSpPr>
          <p:nvPr/>
        </p:nvSpPr>
        <p:spPr bwMode="auto">
          <a:xfrm>
            <a:off x="152400" y="3411538"/>
            <a:ext cx="8915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885825"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096963" indent="-17303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1296988" indent="-182563">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r">
              <a:spcBef>
                <a:spcPct val="0"/>
              </a:spcBef>
              <a:buClrTx/>
              <a:buSzTx/>
              <a:buFontTx/>
              <a:buNone/>
            </a:pPr>
            <a:r>
              <a:rPr lang="it-IT" altLang="ro-RO" sz="1200" b="1" i="1">
                <a:ea typeface="Arial Unicode MS" pitchFamily="34" charset="-128"/>
              </a:rPr>
              <a:t>„</a:t>
            </a:r>
            <a:r>
              <a:rPr lang="it-IT" altLang="ro-RO" sz="1200" b="1" i="1">
                <a:latin typeface="Arial Unicode MS" pitchFamily="34" charset="-128"/>
                <a:ea typeface="Arial Unicode MS" pitchFamily="34" charset="-128"/>
              </a:rPr>
              <a:t>Daca vrei sa culegi miere, nu rasturna stupul</a:t>
            </a:r>
            <a:r>
              <a:rPr lang="it-IT" altLang="ro-RO" sz="1000" b="1" i="1">
                <a:ea typeface="Arial Unicode MS" pitchFamily="34" charset="-128"/>
              </a:rPr>
              <a:t>”</a:t>
            </a:r>
            <a:endParaRPr lang="en-US" altLang="ro-RO" sz="1200">
              <a:ea typeface="Times New Roman" panose="02020603050405020304" pitchFamily="18" charset="0"/>
            </a:endParaRPr>
          </a:p>
          <a:p>
            <a:pPr>
              <a:spcBef>
                <a:spcPct val="0"/>
              </a:spcBef>
              <a:buClrTx/>
              <a:buSzTx/>
              <a:buFontTx/>
              <a:buNone/>
            </a:pPr>
            <a:r>
              <a:rPr lang="it-IT" altLang="ro-RO" sz="1100" b="1">
                <a:ea typeface="Times New Roman" panose="02020603050405020304" pitchFamily="18" charset="0"/>
              </a:rPr>
              <a:t>„Apicultorul – sericicultorul”</a:t>
            </a:r>
            <a:r>
              <a:rPr lang="it-IT" altLang="ro-RO" sz="1100">
                <a:ea typeface="Times New Roman" panose="02020603050405020304" pitchFamily="18" charset="0"/>
              </a:rPr>
              <a:t> planifică, organizează şi efectuează activităţi pentru înmulţirea insectelor, cum ar fi albine, viermi de mătase şi alte specii pentru a produce miere, ceară de albine, mătase şi alte produse, pentru vânzare şi livrare</a:t>
            </a:r>
            <a:r>
              <a:rPr lang="it-IT" altLang="ro-RO" sz="1100">
                <a:solidFill>
                  <a:srgbClr val="000000"/>
                </a:solidFill>
                <a:ea typeface="Times New Roman" panose="02020603050405020304" pitchFamily="18" charset="0"/>
              </a:rPr>
              <a:t> către cumpărătorii cu ridicata, organizații specializate ori în piețe.</a:t>
            </a:r>
            <a:endParaRPr lang="en-US" altLang="ro-RO" sz="1200">
              <a:ea typeface="Times New Roman" panose="02020603050405020304" pitchFamily="18" charset="0"/>
            </a:endParaRPr>
          </a:p>
          <a:p>
            <a:pPr>
              <a:spcBef>
                <a:spcPct val="0"/>
              </a:spcBef>
              <a:buClrTx/>
              <a:buSzTx/>
              <a:buFontTx/>
              <a:buNone/>
            </a:pPr>
            <a:r>
              <a:rPr lang="it-IT" altLang="ro-RO" sz="1100" b="1">
                <a:ea typeface="Times New Roman" panose="02020603050405020304" pitchFamily="18" charset="0"/>
              </a:rPr>
              <a:t>„Apicultorul – sericicultorul”</a:t>
            </a:r>
            <a:r>
              <a:rPr lang="it-IT" altLang="ro-RO" sz="1100">
                <a:ea typeface="Times New Roman" panose="02020603050405020304" pitchFamily="18" charset="0"/>
              </a:rPr>
              <a:t> poate lucra în firme destinate creșterii albinelor și viermilor de mătase și pot să - și înfiițeze propria afacere destinată creșterii lor’.</a:t>
            </a:r>
            <a:endParaRPr lang="en-US" altLang="ro-RO" sz="1200">
              <a:ea typeface="Times New Roman" panose="02020603050405020304" pitchFamily="18" charset="0"/>
            </a:endParaRPr>
          </a:p>
          <a:p>
            <a:pPr>
              <a:spcBef>
                <a:spcPct val="0"/>
              </a:spcBef>
              <a:buClrTx/>
              <a:buSzTx/>
              <a:buFontTx/>
              <a:buNone/>
            </a:pPr>
            <a:r>
              <a:rPr lang="it-IT" altLang="ro-RO" sz="1100">
                <a:ea typeface="Times New Roman" panose="02020603050405020304" pitchFamily="18" charset="0"/>
              </a:rPr>
              <a:t>Practicanţii unei astfel de ocupaţii exploatează şi întreţine familiile de albine, pe parcursul unui an calendaristic. Execută lucrări de întreţinere şi reparare a stupilor, aplică tratamente preventive şi curative, realizează hrănirea pe timpul iernii, efectuează operaţii de extracţie a produselor apicole (miere, ceară, polen, păstură, lăptişor de matcă, propolis, venin de albine), prelucrează şi comercializează produse apicole. De asemenea se ocupă cu activitatea de producere a frunzei de dud, furajare, întreţinere a speciilor sericicole, a spaţiilor în care acestea sunt crescute,  aplică tratamente preventive şi curative. Ocupaţia presupune aprovizionarea cu materii prime şi materiale, desfacerea producţiei şi relaţii de colaborare cu cei din echipă. </a:t>
            </a:r>
            <a:endParaRPr lang="it-IT" altLang="ro-RO" sz="1800"/>
          </a:p>
        </p:txBody>
      </p:sp>
      <p:sp>
        <p:nvSpPr>
          <p:cNvPr id="23562" name="Rectangle 23">
            <a:extLst>
              <a:ext uri="{FF2B5EF4-FFF2-40B4-BE49-F238E27FC236}">
                <a16:creationId xmlns:a16="http://schemas.microsoft.com/office/drawing/2014/main" id="{05FA8F1C-5ABA-780E-BCFD-2AA995E10008}"/>
              </a:ext>
            </a:extLst>
          </p:cNvPr>
          <p:cNvSpPr>
            <a:spLocks noChangeArrowheads="1"/>
          </p:cNvSpPr>
          <p:nvPr/>
        </p:nvSpPr>
        <p:spPr bwMode="auto">
          <a:xfrm>
            <a:off x="0" y="44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eaLnBrk="1" hangingPunct="1"/>
            <a:endParaRPr lang="ro-RO" altLang="ro-RO"/>
          </a:p>
        </p:txBody>
      </p:sp>
      <p:sp>
        <p:nvSpPr>
          <p:cNvPr id="23563" name="Rectangle 31">
            <a:extLst>
              <a:ext uri="{FF2B5EF4-FFF2-40B4-BE49-F238E27FC236}">
                <a16:creationId xmlns:a16="http://schemas.microsoft.com/office/drawing/2014/main" id="{36BEA76B-5079-7AB0-D7CD-B0AB726FD7E4}"/>
              </a:ext>
            </a:extLst>
          </p:cNvPr>
          <p:cNvSpPr>
            <a:spLocks noChangeArrowheads="1"/>
          </p:cNvSpPr>
          <p:nvPr/>
        </p:nvSpPr>
        <p:spPr bwMode="auto">
          <a:xfrm>
            <a:off x="0" y="274638"/>
            <a:ext cx="1841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br>
              <a:rPr lang="ro-RO" altLang="ro-RO" sz="800"/>
            </a:br>
            <a:endParaRPr lang="en-US" altLang="ro-RO" sz="1200">
              <a:cs typeface="Times New Roman" panose="02020603050405020304" pitchFamily="18" charset="0"/>
            </a:endParaRPr>
          </a:p>
          <a:p>
            <a:endParaRPr lang="en-US" altLang="ro-RO"/>
          </a:p>
        </p:txBody>
      </p:sp>
      <p:sp>
        <p:nvSpPr>
          <p:cNvPr id="23564" name="Rectangle 34">
            <a:extLst>
              <a:ext uri="{FF2B5EF4-FFF2-40B4-BE49-F238E27FC236}">
                <a16:creationId xmlns:a16="http://schemas.microsoft.com/office/drawing/2014/main" id="{77F05D01-F00E-591D-1291-A939EDCAAEBC}"/>
              </a:ext>
            </a:extLst>
          </p:cNvPr>
          <p:cNvSpPr>
            <a:spLocks noChangeArrowheads="1"/>
          </p:cNvSpPr>
          <p:nvPr/>
        </p:nvSpPr>
        <p:spPr bwMode="auto">
          <a:xfrm>
            <a:off x="0" y="427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eaLnBrk="1" hangingPunct="1"/>
            <a:endParaRPr lang="ro-RO" altLang="ro-RO"/>
          </a:p>
        </p:txBody>
      </p:sp>
      <p:sp>
        <p:nvSpPr>
          <p:cNvPr id="23565" name="Rectangle 35">
            <a:extLst>
              <a:ext uri="{FF2B5EF4-FFF2-40B4-BE49-F238E27FC236}">
                <a16:creationId xmlns:a16="http://schemas.microsoft.com/office/drawing/2014/main" id="{C13EB0D9-0F07-226A-9EC4-34124AA32B3B}"/>
              </a:ext>
            </a:extLst>
          </p:cNvPr>
          <p:cNvSpPr>
            <a:spLocks noChangeArrowheads="1"/>
          </p:cNvSpPr>
          <p:nvPr/>
        </p:nvSpPr>
        <p:spPr bwMode="auto">
          <a:xfrm>
            <a:off x="0" y="136525"/>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endParaRPr lang="ro-RO" altLang="ro-RO" sz="800"/>
          </a:p>
          <a:p>
            <a:br>
              <a:rPr lang="ro-RO" altLang="ro-RO"/>
            </a:br>
            <a:endParaRPr lang="en-US" altLang="ro-RO" sz="1200">
              <a:cs typeface="Times New Roman" panose="02020603050405020304" pitchFamily="18" charset="0"/>
            </a:endParaRPr>
          </a:p>
          <a:p>
            <a:endParaRPr lang="en-US" altLang="ro-RO"/>
          </a:p>
        </p:txBody>
      </p:sp>
      <p:sp>
        <p:nvSpPr>
          <p:cNvPr id="23566" name="Rectangle 37">
            <a:extLst>
              <a:ext uri="{FF2B5EF4-FFF2-40B4-BE49-F238E27FC236}">
                <a16:creationId xmlns:a16="http://schemas.microsoft.com/office/drawing/2014/main" id="{CD343891-F48D-9E1F-E2FA-3DD810374210}"/>
              </a:ext>
            </a:extLst>
          </p:cNvPr>
          <p:cNvSpPr>
            <a:spLocks noChangeArrowheads="1"/>
          </p:cNvSpPr>
          <p:nvPr/>
        </p:nvSpPr>
        <p:spPr bwMode="auto">
          <a:xfrm>
            <a:off x="381000" y="365125"/>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600"/>
              </a:spcBef>
              <a:buClr>
                <a:schemeClr val="accent1"/>
              </a:buClr>
              <a:buSzPct val="80000"/>
              <a:buFont typeface="Wingdings 2" panose="05020102010507070707" pitchFamily="18" charset="2"/>
              <a:buChar char=""/>
              <a:tabLst>
                <a:tab pos="3759200" algn="l"/>
              </a:tabLst>
              <a:defRPr sz="3200">
                <a:solidFill>
                  <a:schemeClr val="tx1"/>
                </a:solidFill>
                <a:latin typeface="Gill Sans MT" panose="020B0502020104020203" pitchFamily="34" charset="-18"/>
              </a:defRPr>
            </a:lvl1pPr>
            <a:lvl2pPr marL="639763" indent="-236538">
              <a:spcBef>
                <a:spcPts val="550"/>
              </a:spcBef>
              <a:buClr>
                <a:schemeClr val="accent1"/>
              </a:buClr>
              <a:buFont typeface="Verdana" panose="020B0604030504040204" pitchFamily="34" charset="0"/>
              <a:buChar char="◦"/>
              <a:tabLst>
                <a:tab pos="3759200" algn="l"/>
              </a:tabLst>
              <a:defRPr sz="2800">
                <a:solidFill>
                  <a:schemeClr val="tx1"/>
                </a:solidFill>
                <a:latin typeface="Gill Sans MT" panose="020B0502020104020203" pitchFamily="34" charset="-18"/>
              </a:defRPr>
            </a:lvl2pPr>
            <a:lvl3pPr marL="885825" indent="-228600">
              <a:spcBef>
                <a:spcPct val="20000"/>
              </a:spcBef>
              <a:buClr>
                <a:schemeClr val="accent2"/>
              </a:buClr>
              <a:buFont typeface="Wingdings 2" panose="05020102010507070707" pitchFamily="18" charset="2"/>
              <a:buChar char=""/>
              <a:tabLst>
                <a:tab pos="3759200" algn="l"/>
              </a:tabLst>
              <a:defRPr sz="2400">
                <a:solidFill>
                  <a:schemeClr val="tx1"/>
                </a:solidFill>
                <a:latin typeface="Gill Sans MT" panose="020B0502020104020203" pitchFamily="34" charset="-18"/>
              </a:defRPr>
            </a:lvl3pPr>
            <a:lvl4pPr marL="1096963" indent="-173038">
              <a:spcBef>
                <a:spcPct val="20000"/>
              </a:spcBef>
              <a:buClr>
                <a:srgbClr val="C32D2E"/>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4pPr>
            <a:lvl5pPr marL="1296988" indent="-182563">
              <a:spcBef>
                <a:spcPct val="20000"/>
              </a:spcBef>
              <a:buClr>
                <a:srgbClr val="84AA33"/>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5pPr>
            <a:lvl6pPr marL="1754188" indent="-182563" eaLnBrk="0" fontAlgn="base" hangingPunct="0">
              <a:spcBef>
                <a:spcPct val="20000"/>
              </a:spcBef>
              <a:spcAft>
                <a:spcPct val="0"/>
              </a:spcAft>
              <a:buClr>
                <a:srgbClr val="84AA33"/>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6pPr>
            <a:lvl7pPr marL="2211388" indent="-182563" eaLnBrk="0" fontAlgn="base" hangingPunct="0">
              <a:spcBef>
                <a:spcPct val="20000"/>
              </a:spcBef>
              <a:spcAft>
                <a:spcPct val="0"/>
              </a:spcAft>
              <a:buClr>
                <a:srgbClr val="84AA33"/>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7pPr>
            <a:lvl8pPr marL="2668588" indent="-182563" eaLnBrk="0" fontAlgn="base" hangingPunct="0">
              <a:spcBef>
                <a:spcPct val="20000"/>
              </a:spcBef>
              <a:spcAft>
                <a:spcPct val="0"/>
              </a:spcAft>
              <a:buClr>
                <a:srgbClr val="84AA33"/>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8pPr>
            <a:lvl9pPr marL="3125788" indent="-182563" eaLnBrk="0" fontAlgn="base" hangingPunct="0">
              <a:spcBef>
                <a:spcPct val="20000"/>
              </a:spcBef>
              <a:spcAft>
                <a:spcPct val="0"/>
              </a:spcAft>
              <a:buClr>
                <a:srgbClr val="84AA33"/>
              </a:buClr>
              <a:buFont typeface="Wingdings 2" panose="05020102010507070707" pitchFamily="18" charset="2"/>
              <a:buChar char=""/>
              <a:tabLst>
                <a:tab pos="3759200" algn="l"/>
              </a:tabLst>
              <a:defRPr sz="2000">
                <a:solidFill>
                  <a:schemeClr val="tx1"/>
                </a:solidFill>
                <a:latin typeface="Gill Sans MT" panose="020B0502020104020203" pitchFamily="34" charset="-18"/>
              </a:defRPr>
            </a:lvl9pPr>
          </a:lstStyle>
          <a:p>
            <a:pPr>
              <a:spcBef>
                <a:spcPct val="0"/>
              </a:spcBef>
              <a:buClrTx/>
              <a:buSzTx/>
              <a:buFontTx/>
              <a:buNone/>
            </a:pPr>
            <a:endParaRPr lang="ro-RO" altLang="ro-RO" sz="800"/>
          </a:p>
          <a:p>
            <a:pPr>
              <a:spcBef>
                <a:spcPct val="0"/>
              </a:spcBef>
              <a:buClrTx/>
              <a:buSzTx/>
              <a:buFontTx/>
              <a:buNone/>
            </a:pPr>
            <a:endParaRPr lang="ro-RO" altLang="ro-RO" sz="1800"/>
          </a:p>
        </p:txBody>
      </p:sp>
      <p:sp>
        <p:nvSpPr>
          <p:cNvPr id="23567" name="Rectangle 38">
            <a:extLst>
              <a:ext uri="{FF2B5EF4-FFF2-40B4-BE49-F238E27FC236}">
                <a16:creationId xmlns:a16="http://schemas.microsoft.com/office/drawing/2014/main" id="{366032A0-4B9F-3B96-50B8-DC6B076FF304}"/>
              </a:ext>
            </a:extLst>
          </p:cNvPr>
          <p:cNvSpPr>
            <a:spLocks noChangeArrowheads="1"/>
          </p:cNvSpPr>
          <p:nvPr/>
        </p:nvSpPr>
        <p:spPr bwMode="auto">
          <a:xfrm>
            <a:off x="304800" y="60325"/>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endParaRPr lang="ro-RO" altLang="ro-RO" sz="800"/>
          </a:p>
          <a:p>
            <a:br>
              <a:rPr lang="ro-RO" altLang="ro-RO"/>
            </a:br>
            <a:endParaRPr lang="en-US" altLang="ro-RO" sz="1200">
              <a:cs typeface="Times New Roman" panose="02020603050405020304" pitchFamily="18" charset="0"/>
            </a:endParaRPr>
          </a:p>
          <a:p>
            <a:endParaRPr lang="en-US" altLang="ro-RO"/>
          </a:p>
        </p:txBody>
      </p:sp>
      <p:sp>
        <p:nvSpPr>
          <p:cNvPr id="23568" name="Rectangle 39">
            <a:extLst>
              <a:ext uri="{FF2B5EF4-FFF2-40B4-BE49-F238E27FC236}">
                <a16:creationId xmlns:a16="http://schemas.microsoft.com/office/drawing/2014/main" id="{E0177A63-8E69-7BA2-5739-A18F1FED08FD}"/>
              </a:ext>
            </a:extLst>
          </p:cNvPr>
          <p:cNvSpPr>
            <a:spLocks noChangeArrowheads="1"/>
          </p:cNvSpPr>
          <p:nvPr/>
        </p:nvSpPr>
        <p:spPr bwMode="auto">
          <a:xfrm>
            <a:off x="381000" y="365125"/>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endParaRPr lang="ro-RO" altLang="ro-RO" sz="800"/>
          </a:p>
          <a:p>
            <a:endParaRPr lang="ro-RO" altLang="ro-RO"/>
          </a:p>
        </p:txBody>
      </p:sp>
      <p:sp>
        <p:nvSpPr>
          <p:cNvPr id="23569" name="Rectangle 40">
            <a:extLst>
              <a:ext uri="{FF2B5EF4-FFF2-40B4-BE49-F238E27FC236}">
                <a16:creationId xmlns:a16="http://schemas.microsoft.com/office/drawing/2014/main" id="{FB76E0B8-9CB9-C6FF-9470-2B314065090F}"/>
              </a:ext>
            </a:extLst>
          </p:cNvPr>
          <p:cNvSpPr>
            <a:spLocks noChangeArrowheads="1"/>
          </p:cNvSpPr>
          <p:nvPr/>
        </p:nvSpPr>
        <p:spPr bwMode="auto">
          <a:xfrm>
            <a:off x="0" y="427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pPr eaLnBrk="1" hangingPunct="1"/>
            <a:endParaRPr lang="ro-RO" altLang="ro-R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305F-31E8-AF87-E684-FCE324C75C46}"/>
              </a:ext>
            </a:extLst>
          </p:cNvPr>
          <p:cNvSpPr>
            <a:spLocks noGrp="1"/>
          </p:cNvSpPr>
          <p:nvPr>
            <p:ph type="title"/>
          </p:nvPr>
        </p:nvSpPr>
        <p:spPr>
          <a:xfrm>
            <a:off x="381000" y="457200"/>
            <a:ext cx="7086600" cy="704850"/>
          </a:xfrm>
        </p:spPr>
        <p:txBody>
          <a:bodyPr vert="horz" wrap="square" lIns="91440" tIns="45720" rIns="91440" bIns="45720" numCol="1" anchorCtr="0" compatLnSpc="1">
            <a:prstTxWarp prst="textNoShape">
              <a:avLst/>
            </a:prstTxWarp>
          </a:bodyPr>
          <a:lstStyle/>
          <a:p>
            <a:pPr>
              <a:defRPr/>
            </a:pPr>
            <a:r>
              <a:rPr lang="ro-RO" altLang="ro-RO" sz="2800" cap="none">
                <a:solidFill>
                  <a:srgbClr val="FF0000"/>
                </a:solidFill>
                <a:effectLst>
                  <a:outerShdw blurRad="38100" dist="38100" dir="2700000" algn="tl">
                    <a:srgbClr val="C0C0C0"/>
                  </a:outerShdw>
                </a:effectLst>
                <a:latin typeface="Times New Roman" panose="02020603050405020304" pitchFamily="18" charset="0"/>
              </a:rPr>
              <a:t>RECUNOAȘTERE EUROPEANĂ</a:t>
            </a:r>
          </a:p>
        </p:txBody>
      </p:sp>
      <p:sp>
        <p:nvSpPr>
          <p:cNvPr id="24579" name="Content Placeholder 3">
            <a:extLst>
              <a:ext uri="{FF2B5EF4-FFF2-40B4-BE49-F238E27FC236}">
                <a16:creationId xmlns:a16="http://schemas.microsoft.com/office/drawing/2014/main" id="{A3867A02-32CA-4A41-D546-C37A615CADBC}"/>
              </a:ext>
            </a:extLst>
          </p:cNvPr>
          <p:cNvSpPr>
            <a:spLocks noGrp="1"/>
          </p:cNvSpPr>
          <p:nvPr>
            <p:ph sz="half" idx="1"/>
          </p:nvPr>
        </p:nvSpPr>
        <p:spPr>
          <a:xfrm>
            <a:off x="152400" y="1219200"/>
            <a:ext cx="8839200" cy="5486400"/>
          </a:xfrm>
        </p:spPr>
        <p:txBody>
          <a:bodyPr/>
          <a:lstStyle/>
          <a:p>
            <a:endParaRPr lang="ro-RO" altLang="ro-RO" sz="1800">
              <a:solidFill>
                <a:srgbClr val="000000"/>
              </a:solidFill>
              <a:latin typeface="Times New Roman" panose="02020603050405020304" pitchFamily="18" charset="0"/>
            </a:endParaRPr>
          </a:p>
          <a:p>
            <a:pPr algn="just">
              <a:buFont typeface="Wingdings 2" panose="05020102010507070707" pitchFamily="18" charset="2"/>
              <a:buNone/>
            </a:pPr>
            <a:r>
              <a:rPr lang="ro-RO" altLang="ro-RO" sz="2400">
                <a:latin typeface="Times New Roman" panose="02020603050405020304" pitchFamily="18" charset="0"/>
              </a:rPr>
              <a:t>        </a:t>
            </a:r>
            <a:r>
              <a:rPr lang="vi-VN" altLang="ro-RO" sz="2400">
                <a:latin typeface="Times New Roman" panose="02020603050405020304" pitchFamily="18" charset="0"/>
              </a:rPr>
              <a:t>Finalitatea învăţământului profesional de 3 ani constă în dobândirea unui certificat de calificare profesională cu care te poţi angaja imediat după terminarea studiilor, în România sau în Uniunea Europeană. De asemenea, în urma finalizării programului dobândeşti certificatul de absolvire a învăţământului obligatoriu, certificat care îţi permite să continui studiile în învăţământul liceal (din clasa a Xl-a ). </a:t>
            </a:r>
          </a:p>
          <a:p>
            <a:pPr>
              <a:buFont typeface="Wingdings 2" panose="05020102010507070707" pitchFamily="18" charset="2"/>
              <a:buNone/>
            </a:pPr>
            <a:r>
              <a:rPr lang="vi-VN" altLang="ro-RO" sz="2400">
                <a:latin typeface="Times New Roman" panose="02020603050405020304" pitchFamily="18" charset="0"/>
              </a:rPr>
              <a:t></a:t>
            </a:r>
            <a:r>
              <a:rPr lang="ro-RO" altLang="ro-RO" sz="2400">
                <a:latin typeface="Times New Roman" panose="02020603050405020304" pitchFamily="18" charset="0"/>
              </a:rPr>
              <a:t> </a:t>
            </a:r>
            <a:r>
              <a:rPr lang="vi-VN" altLang="ro-RO" sz="2400">
                <a:latin typeface="Times New Roman" panose="02020603050405020304" pitchFamily="18" charset="0"/>
              </a:rPr>
              <a:t>învatamant de zi , ciclu superior al liceului, clasa a XI-a, să nu depășească vârsta decât cu 2 ani fata de ceilalți colegi. </a:t>
            </a:r>
          </a:p>
          <a:p>
            <a:pPr>
              <a:buFont typeface="Wingdings 2" panose="05020102010507070707" pitchFamily="18" charset="2"/>
              <a:buNone/>
            </a:pPr>
            <a:r>
              <a:rPr lang="it-IT" altLang="ro-RO" sz="2400">
                <a:latin typeface="Times New Roman" panose="02020603050405020304" pitchFamily="18" charset="0"/>
              </a:rPr>
              <a:t> învățământ seral, ciclul superior al liceului </a:t>
            </a:r>
          </a:p>
          <a:p>
            <a:pPr>
              <a:buFont typeface="Wingdings 2" panose="05020102010507070707" pitchFamily="18" charset="2"/>
              <a:buNone/>
            </a:pPr>
            <a:r>
              <a:rPr lang="vi-VN" altLang="ro-RO" sz="2400">
                <a:latin typeface="Times New Roman" panose="02020603050405020304" pitchFamily="18" charset="0"/>
              </a:rPr>
              <a:t> învățământ cu frecventa redusa (trei saptamani semestrul I, trei saptamâni semestrul II). </a:t>
            </a:r>
            <a:endParaRPr lang="ro-RO" altLang="ro-RO">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FC6DB970-63E9-ACB2-1C3A-D66D374AFB17}"/>
              </a:ext>
            </a:extLst>
          </p:cNvPr>
          <p:cNvSpPr>
            <a:spLocks noChangeArrowheads="1"/>
          </p:cNvSpPr>
          <p:nvPr/>
        </p:nvSpPr>
        <p:spPr bwMode="auto">
          <a:xfrm>
            <a:off x="517525" y="171450"/>
            <a:ext cx="74834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None/>
            </a:pPr>
            <a:endParaRPr lang="ro-RO" altLang="ro-RO" sz="1100">
              <a:solidFill>
                <a:srgbClr val="000000"/>
              </a:solidFill>
            </a:endParaRPr>
          </a:p>
          <a:p>
            <a:pPr eaLnBrk="1" hangingPunct="1">
              <a:spcBef>
                <a:spcPct val="0"/>
              </a:spcBef>
              <a:buClrTx/>
              <a:buSzTx/>
              <a:buFontTx/>
              <a:buNone/>
            </a:pPr>
            <a:r>
              <a:rPr lang="ro-RO" altLang="ro-RO" b="1">
                <a:solidFill>
                  <a:srgbClr val="7030A0"/>
                </a:solidFill>
                <a:latin typeface="Times New Roman" panose="02020603050405020304" pitchFamily="18" charset="0"/>
              </a:rPr>
              <a:t>Când te poţi înscrie? </a:t>
            </a:r>
          </a:p>
          <a:p>
            <a:pPr eaLnBrk="1" hangingPunct="1">
              <a:spcBef>
                <a:spcPct val="0"/>
              </a:spcBef>
              <a:buClrTx/>
              <a:buSzTx/>
              <a:buFontTx/>
              <a:buNone/>
            </a:pPr>
            <a:r>
              <a:rPr lang="vi-VN" altLang="ro-RO" sz="2400" b="1">
                <a:latin typeface="Times New Roman" panose="02020603050405020304" pitchFamily="18" charset="0"/>
              </a:rPr>
              <a:t>Perioadele pe parcursul cărora se poate face înscrierea: </a:t>
            </a:r>
            <a:endParaRPr lang="ro-RO" altLang="ro-RO" sz="2400"/>
          </a:p>
        </p:txBody>
      </p:sp>
      <p:sp>
        <p:nvSpPr>
          <p:cNvPr id="25603" name="Rectangle 5">
            <a:extLst>
              <a:ext uri="{FF2B5EF4-FFF2-40B4-BE49-F238E27FC236}">
                <a16:creationId xmlns:a16="http://schemas.microsoft.com/office/drawing/2014/main" id="{8C69BFED-7B61-AFF0-2F4B-FCAE78116C42}"/>
              </a:ext>
            </a:extLst>
          </p:cNvPr>
          <p:cNvSpPr>
            <a:spLocks noChangeArrowheads="1"/>
          </p:cNvSpPr>
          <p:nvPr/>
        </p:nvSpPr>
        <p:spPr bwMode="auto">
          <a:xfrm>
            <a:off x="288925" y="1295400"/>
            <a:ext cx="86264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lnSpc>
                <a:spcPct val="114000"/>
              </a:lnSpc>
              <a:spcBef>
                <a:spcPct val="0"/>
              </a:spcBef>
              <a:buClrTx/>
              <a:buSzTx/>
              <a:buFontTx/>
              <a:buChar char="•"/>
            </a:pPr>
            <a:r>
              <a:rPr lang="ro-RO" altLang="ro-RO" sz="2400" b="1">
                <a:solidFill>
                  <a:srgbClr val="C00000"/>
                </a:solidFill>
                <a:latin typeface="Times New Roman" panose="02020603050405020304" pitchFamily="18" charset="0"/>
              </a:rPr>
              <a:t> </a:t>
            </a:r>
            <a:r>
              <a:rPr lang="vi-VN" altLang="ro-RO" sz="2400" b="1">
                <a:solidFill>
                  <a:srgbClr val="C00000"/>
                </a:solidFill>
                <a:latin typeface="Times New Roman" panose="02020603050405020304" pitchFamily="18" charset="0"/>
              </a:rPr>
              <a:t>Etapa I – </a:t>
            </a:r>
            <a:r>
              <a:rPr lang="ro-RO" altLang="ro-RO" sz="2400" b="1">
                <a:solidFill>
                  <a:srgbClr val="C00000"/>
                </a:solidFill>
                <a:latin typeface="Times New Roman" panose="02020603050405020304" pitchFamily="18" charset="0"/>
              </a:rPr>
              <a:t>.............. iunie 2020</a:t>
            </a:r>
            <a:r>
              <a:rPr lang="vi-VN" altLang="ro-RO" sz="2400" b="1">
                <a:solidFill>
                  <a:srgbClr val="C00000"/>
                </a:solidFill>
                <a:latin typeface="Times New Roman" panose="02020603050405020304" pitchFamily="18" charset="0"/>
              </a:rPr>
              <a:t>: </a:t>
            </a:r>
            <a:r>
              <a:rPr lang="vi-VN" altLang="ro-RO" sz="2400" b="1">
                <a:latin typeface="Times New Roman" panose="02020603050405020304" pitchFamily="18" charset="0"/>
              </a:rPr>
              <a:t>în această etapă poţi opta pentru oricare dintre calificările profesionale pentru care există ofertă şi la oricare dintre şcolile care oferă învăţământ profesional. </a:t>
            </a:r>
            <a:endParaRPr lang="vi-VN" altLang="ro-RO" sz="2400">
              <a:latin typeface="Times New Roman" panose="02020603050405020304" pitchFamily="18" charset="0"/>
            </a:endParaRPr>
          </a:p>
          <a:p>
            <a:pPr algn="just" eaLnBrk="1" hangingPunct="1">
              <a:lnSpc>
                <a:spcPct val="114000"/>
              </a:lnSpc>
              <a:spcBef>
                <a:spcPct val="0"/>
              </a:spcBef>
              <a:buClrTx/>
              <a:buSzTx/>
              <a:buFontTx/>
              <a:buNone/>
            </a:pPr>
            <a:r>
              <a:rPr lang="vi-VN" altLang="ro-RO" sz="2400" b="1">
                <a:latin typeface="Times New Roman" panose="02020603050405020304" pitchFamily="18" charset="0"/>
              </a:rPr>
              <a:t>• </a:t>
            </a:r>
            <a:r>
              <a:rPr lang="ro-RO" altLang="ro-RO" sz="2400" b="1">
                <a:latin typeface="Times New Roman" panose="02020603050405020304" pitchFamily="18" charset="0"/>
              </a:rPr>
              <a:t> </a:t>
            </a:r>
            <a:r>
              <a:rPr lang="vi-VN" altLang="ro-RO" sz="2400" b="1">
                <a:solidFill>
                  <a:srgbClr val="00B050"/>
                </a:solidFill>
                <a:latin typeface="Times New Roman" panose="02020603050405020304" pitchFamily="18" charset="0"/>
              </a:rPr>
              <a:t>Etapa a II-a – </a:t>
            </a:r>
            <a:r>
              <a:rPr lang="ro-RO" altLang="ro-RO" sz="2400" b="1">
                <a:solidFill>
                  <a:srgbClr val="00B050"/>
                </a:solidFill>
                <a:latin typeface="Times New Roman" panose="02020603050405020304" pitchFamily="18" charset="0"/>
              </a:rPr>
              <a:t>................. 2020:</a:t>
            </a:r>
            <a:r>
              <a:rPr lang="vi-VN" altLang="ro-RO" sz="2400" b="1">
                <a:solidFill>
                  <a:srgbClr val="00B050"/>
                </a:solidFill>
                <a:latin typeface="Times New Roman" panose="02020603050405020304" pitchFamily="18" charset="0"/>
              </a:rPr>
              <a:t> </a:t>
            </a:r>
            <a:r>
              <a:rPr lang="vi-VN" altLang="ro-RO" sz="2400" b="1">
                <a:latin typeface="Times New Roman" panose="02020603050405020304" pitchFamily="18" charset="0"/>
              </a:rPr>
              <a:t>în această etapă poţi opta numai pentru calificările profesionale şi numai la şcolile unde au rămas locuri neocupate în urma etapei I. De asemenea, este posibil ca în această etapă să îţi poţi revizui opţiunea pentru calificarea şi/sau pentru şcoala pentru care ai optat. </a:t>
            </a:r>
            <a:endParaRPr lang="vi-VN" altLang="ro-RO" sz="2400">
              <a:latin typeface="Times New Roman" panose="02020603050405020304" pitchFamily="18" charset="0"/>
            </a:endParaRPr>
          </a:p>
          <a:p>
            <a:pPr algn="just" eaLnBrk="1" hangingPunct="1">
              <a:lnSpc>
                <a:spcPct val="114000"/>
              </a:lnSpc>
              <a:spcBef>
                <a:spcPct val="0"/>
              </a:spcBef>
              <a:buClrTx/>
              <a:buSzTx/>
              <a:buFontTx/>
              <a:buNone/>
            </a:pPr>
            <a:r>
              <a:rPr lang="vi-VN" altLang="ro-RO" sz="2400" b="1">
                <a:latin typeface="Times New Roman" panose="02020603050405020304" pitchFamily="18" charset="0"/>
              </a:rPr>
              <a:t>• </a:t>
            </a:r>
            <a:r>
              <a:rPr lang="ro-RO" altLang="ro-RO" sz="2400" b="1">
                <a:latin typeface="Times New Roman" panose="02020603050405020304" pitchFamily="18" charset="0"/>
              </a:rPr>
              <a:t> </a:t>
            </a:r>
            <a:r>
              <a:rPr lang="vi-VN" altLang="ro-RO" sz="2400" b="1">
                <a:solidFill>
                  <a:srgbClr val="0070C0"/>
                </a:solidFill>
                <a:latin typeface="Times New Roman" panose="02020603050405020304" pitchFamily="18" charset="0"/>
              </a:rPr>
              <a:t>Etapa a III-a </a:t>
            </a:r>
            <a:r>
              <a:rPr lang="ro-RO" altLang="ro-RO" sz="2400" b="1">
                <a:solidFill>
                  <a:srgbClr val="0070C0"/>
                </a:solidFill>
                <a:latin typeface="Times New Roman" panose="02020603050405020304" pitchFamily="18" charset="0"/>
              </a:rPr>
              <a:t>- </a:t>
            </a:r>
            <a:r>
              <a:rPr lang="vi-VN" altLang="ro-RO" sz="2400" b="1">
                <a:solidFill>
                  <a:srgbClr val="0070C0"/>
                </a:solidFill>
                <a:latin typeface="Times New Roman" panose="02020603050405020304" pitchFamily="18" charset="0"/>
              </a:rPr>
              <a:t>în perioada </a:t>
            </a:r>
            <a:r>
              <a:rPr lang="ro-RO" altLang="ro-RO" sz="2400" b="1">
                <a:solidFill>
                  <a:srgbClr val="0070C0"/>
                </a:solidFill>
                <a:latin typeface="Times New Roman" panose="02020603050405020304" pitchFamily="18" charset="0"/>
              </a:rPr>
              <a:t>............... 2020:</a:t>
            </a:r>
            <a:r>
              <a:rPr lang="vi-VN" altLang="ro-RO" sz="2400" b="1">
                <a:solidFill>
                  <a:srgbClr val="0070C0"/>
                </a:solidFill>
                <a:latin typeface="Times New Roman" panose="02020603050405020304" pitchFamily="18" charset="0"/>
              </a:rPr>
              <a:t> </a:t>
            </a:r>
            <a:r>
              <a:rPr lang="vi-VN" altLang="ro-RO" sz="2400" b="1">
                <a:latin typeface="Times New Roman" panose="02020603050405020304" pitchFamily="18" charset="0"/>
              </a:rPr>
              <a:t>în această etapă poţi opta numai pentru calificările profesionale şi numai la şcolile unde au rămas locuri neocupate în urma etapei a II-a. </a:t>
            </a:r>
            <a:endParaRPr lang="ro-RO" altLang="ro-RO" sz="24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087C-87C0-7805-B9BE-5A52125931CB}"/>
              </a:ext>
            </a:extLst>
          </p:cNvPr>
          <p:cNvSpPr>
            <a:spLocks noGrp="1"/>
          </p:cNvSpPr>
          <p:nvPr>
            <p:ph type="title"/>
          </p:nvPr>
        </p:nvSpPr>
        <p:spPr>
          <a:xfrm>
            <a:off x="381000" y="304800"/>
            <a:ext cx="6553200" cy="541338"/>
          </a:xfrm>
        </p:spPr>
        <p:txBody>
          <a:bodyPr vert="horz" wrap="square" lIns="91440" tIns="45720" rIns="91440" bIns="45720" numCol="1" anchorCtr="0" compatLnSpc="1">
            <a:prstTxWarp prst="textNoShape">
              <a:avLst/>
            </a:prstTxWarp>
          </a:bodyPr>
          <a:lstStyle/>
          <a:p>
            <a:pPr>
              <a:defRPr/>
            </a:pPr>
            <a:r>
              <a:rPr lang="ro-RO" sz="3200" cap="none">
                <a:solidFill>
                  <a:srgbClr val="FF0000"/>
                </a:solidFill>
                <a:effectLst>
                  <a:outerShdw blurRad="38100" dist="38100" dir="2700000" algn="tl">
                    <a:srgbClr val="C0C0C0"/>
                  </a:outerShdw>
                </a:effectLst>
                <a:latin typeface="Times New Roman" pitchFamily="18" charset="0"/>
              </a:rPr>
              <a:t>CRITERII DE ADMITERE</a:t>
            </a:r>
          </a:p>
        </p:txBody>
      </p:sp>
      <p:sp>
        <p:nvSpPr>
          <p:cNvPr id="26627" name="Content Placeholder 3">
            <a:extLst>
              <a:ext uri="{FF2B5EF4-FFF2-40B4-BE49-F238E27FC236}">
                <a16:creationId xmlns:a16="http://schemas.microsoft.com/office/drawing/2014/main" id="{816C213A-0E87-834D-831C-EBC6293B39C1}"/>
              </a:ext>
            </a:extLst>
          </p:cNvPr>
          <p:cNvSpPr>
            <a:spLocks noGrp="1"/>
          </p:cNvSpPr>
          <p:nvPr>
            <p:ph sz="half" idx="1"/>
          </p:nvPr>
        </p:nvSpPr>
        <p:spPr>
          <a:xfrm>
            <a:off x="15875" y="914400"/>
            <a:ext cx="8975725" cy="5715000"/>
          </a:xfrm>
        </p:spPr>
        <p:txBody>
          <a:bodyPr/>
          <a:lstStyle/>
          <a:p>
            <a:pPr marL="82550" indent="0">
              <a:buFont typeface="Wingdings 2" panose="05020102010507070707" pitchFamily="18" charset="2"/>
              <a:buNone/>
            </a:pPr>
            <a:r>
              <a:rPr lang="ro-RO" altLang="ro-RO" sz="2200">
                <a:latin typeface="Times New Roman" panose="02020603050405020304" pitchFamily="18" charset="0"/>
              </a:rPr>
              <a:t>În cazul în care: </a:t>
            </a:r>
          </a:p>
          <a:p>
            <a:pPr marL="82550" indent="0" algn="just"/>
            <a:r>
              <a:rPr lang="ro-RO" altLang="ro-RO" sz="2200">
                <a:latin typeface="Times New Roman" panose="02020603050405020304" pitchFamily="18" charset="0"/>
              </a:rPr>
              <a:t> </a:t>
            </a:r>
            <a:r>
              <a:rPr lang="vi-VN" altLang="ro-RO" sz="2200">
                <a:latin typeface="Times New Roman" panose="02020603050405020304" pitchFamily="18" charset="0"/>
              </a:rPr>
              <a:t>numărul de candidaţi inscrisi nu depăşeşte numărul locurilor oferite de unitatea de invatământ, admiterea se va realiza pe baza portofoliului educaţional al elevului; </a:t>
            </a:r>
          </a:p>
          <a:p>
            <a:pPr marL="82550" indent="0" algn="just"/>
            <a:r>
              <a:rPr lang="ro-RO" altLang="ro-RO" sz="2200">
                <a:latin typeface="Times New Roman" panose="02020603050405020304" pitchFamily="18" charset="0"/>
              </a:rPr>
              <a:t> media de admitere, calculata ca medie ponderata intre media generala la Evaluarea Naţionala susţinuta de absolvenţii clasei a Vlll-a, care are o pondere de 75%, și media generala de absolvire a claselor a V-a - a Vlll-a, care are o pondere de 25%; </a:t>
            </a:r>
          </a:p>
          <a:p>
            <a:pPr marL="82550" indent="0" algn="just"/>
            <a:r>
              <a:rPr lang="ro-RO" altLang="ro-RO" sz="2200">
                <a:latin typeface="Times New Roman" panose="02020603050405020304" pitchFamily="18" charset="0"/>
              </a:rPr>
              <a:t> </a:t>
            </a:r>
            <a:r>
              <a:rPr lang="vi-VN" altLang="ro-RO" sz="2200">
                <a:latin typeface="Times New Roman" panose="02020603050405020304" pitchFamily="18" charset="0"/>
              </a:rPr>
              <a:t>numărul de candidaţi este mai mare decât numărul locurilor oferite de unitatea de invatământ , admiterea se face luând in calcul in proporţie de 70% media de admitere definita mai sus, si in proporţie de 30% nota obţinută la proba suplimentara de admitere stabilita de unitatea de invatamant. </a:t>
            </a:r>
            <a:endParaRPr lang="ro-RO" altLang="ro-RO" sz="2200">
              <a:latin typeface="Times New Roman" panose="02020603050405020304" pitchFamily="18" charset="0"/>
            </a:endParaRPr>
          </a:p>
          <a:p>
            <a:pPr marL="82550" indent="0" algn="ctr">
              <a:spcBef>
                <a:spcPct val="0"/>
              </a:spcBef>
              <a:buFont typeface="Wingdings 2" panose="05020102010507070707" pitchFamily="18" charset="2"/>
              <a:buNone/>
            </a:pPr>
            <a:endParaRPr lang="ro-RO" altLang="ro-RO" sz="800" b="1">
              <a:latin typeface="Times New Roman" panose="02020603050405020304" pitchFamily="18" charset="0"/>
            </a:endParaRPr>
          </a:p>
          <a:p>
            <a:pPr marL="82550" indent="0" algn="ctr">
              <a:spcBef>
                <a:spcPct val="0"/>
              </a:spcBef>
              <a:buFont typeface="Wingdings 2" panose="05020102010507070707" pitchFamily="18" charset="2"/>
              <a:buNone/>
            </a:pPr>
            <a:r>
              <a:rPr lang="vi-VN" altLang="ro-RO" sz="2200" b="1">
                <a:latin typeface="Times New Roman" panose="02020603050405020304" pitchFamily="18" charset="0"/>
              </a:rPr>
              <a:t>PROBA SUPLIMENTARA DE ADMITERE SE SUSȚINE LA DISCIPLINA EDUCAȚIE TEHNOLOGICĂ CLASA A VIII-A – </a:t>
            </a:r>
            <a:endParaRPr lang="ro-RO" altLang="ro-RO" sz="2200" b="1">
              <a:latin typeface="Times New Roman" panose="02020603050405020304" pitchFamily="18" charset="0"/>
            </a:endParaRPr>
          </a:p>
          <a:p>
            <a:pPr marL="82550" indent="0" algn="ctr">
              <a:spcBef>
                <a:spcPct val="0"/>
              </a:spcBef>
              <a:buFont typeface="Wingdings 2" panose="05020102010507070707" pitchFamily="18" charset="2"/>
              <a:buNone/>
            </a:pPr>
            <a:r>
              <a:rPr lang="vi-VN" altLang="ro-RO" sz="2200" b="1">
                <a:latin typeface="Times New Roman" panose="02020603050405020304" pitchFamily="18" charset="0"/>
              </a:rPr>
              <a:t>Cap. III , </a:t>
            </a:r>
            <a:r>
              <a:rPr lang="ro-RO" altLang="ro-RO" sz="2200" b="1">
                <a:latin typeface="Times New Roman" panose="02020603050405020304" pitchFamily="18" charset="0"/>
              </a:rPr>
              <a:t> </a:t>
            </a:r>
            <a:r>
              <a:rPr lang="vi-VN" altLang="ro-RO" sz="2200" b="1">
                <a:latin typeface="Times New Roman" panose="02020603050405020304" pitchFamily="18" charset="0"/>
              </a:rPr>
              <a:t>Domenii profesionale. </a:t>
            </a:r>
            <a:endParaRPr lang="ro-RO" altLang="ro-R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a:extLst>
              <a:ext uri="{FF2B5EF4-FFF2-40B4-BE49-F238E27FC236}">
                <a16:creationId xmlns:a16="http://schemas.microsoft.com/office/drawing/2014/main" id="{28ADAB00-257C-A6E8-5BCB-F41136FA9A4C}"/>
              </a:ext>
            </a:extLst>
          </p:cNvPr>
          <p:cNvSpPr>
            <a:spLocks noGrp="1"/>
          </p:cNvSpPr>
          <p:nvPr>
            <p:ph sz="half" idx="1"/>
          </p:nvPr>
        </p:nvSpPr>
        <p:spPr>
          <a:xfrm>
            <a:off x="0" y="30163"/>
            <a:ext cx="8915400" cy="3992562"/>
          </a:xfrm>
        </p:spPr>
        <p:txBody>
          <a:bodyPr/>
          <a:lstStyle/>
          <a:p>
            <a:pPr marL="82550" indent="0">
              <a:buFont typeface="Wingdings 2" panose="05020102010507070707" pitchFamily="18" charset="2"/>
              <a:buNone/>
            </a:pPr>
            <a:endParaRPr lang="ro-RO" altLang="ro-RO" sz="1800">
              <a:latin typeface="Times New Roman" panose="02020603050405020304" pitchFamily="18" charset="0"/>
            </a:endParaRPr>
          </a:p>
          <a:p>
            <a:pPr marL="82550" indent="0" algn="just"/>
            <a:r>
              <a:rPr lang="ro-RO" altLang="ro-RO" sz="2200">
                <a:latin typeface="Times New Roman" panose="02020603050405020304" pitchFamily="18" charset="0"/>
              </a:rPr>
              <a:t> </a:t>
            </a:r>
            <a:r>
              <a:rPr lang="vi-VN" altLang="ro-RO" sz="2200">
                <a:latin typeface="Times New Roman" panose="02020603050405020304" pitchFamily="18" charset="0"/>
              </a:rPr>
              <a:t>doi candidaţi au medii de admitere egale, aceştia vor fi departajaţi folosind, in ordine, următoarele criterii: - media generala obţinută la Evaluarea Naţionala din clasa a Vlll-a; - media generala de absolvire a claselor a V-a - a Vlll-a; </a:t>
            </a:r>
          </a:p>
          <a:p>
            <a:pPr marL="82550" indent="0" algn="just"/>
            <a:r>
              <a:rPr lang="ro-RO" altLang="ro-RO" sz="2200">
                <a:latin typeface="Times New Roman" panose="02020603050405020304" pitchFamily="18" charset="0"/>
              </a:rPr>
              <a:t> la o unitate de invatamant si la o calificare profesionala, pe ultimul loc exista candidaţi, cu opţiunea exprimata pentru acea unitate şcolara si acea calificare, care au mediile de admitere, precum si mediile generale la Evaluarea Naţionala si mediile generale de absolvire a claselor a V-a - a Vlll-a egale, atunci toti aceşti candidaţi sunt declaraţi admişi la opţiunea solicitata. </a:t>
            </a:r>
          </a:p>
          <a:p>
            <a:pPr marL="82550" indent="0" algn="just"/>
            <a:r>
              <a:rPr lang="ro-RO" altLang="ro-RO" sz="2200">
                <a:latin typeface="Times New Roman" panose="02020603050405020304" pitchFamily="18" charset="0"/>
              </a:rPr>
              <a:t> pentru candidaţii din promoţiile anterioare media de admitere se va înlocui cu: - media de la examenul de capacitate / media la testele naţionale / media la tezele cu subiect unic susţinute in clasa a Vlll-a </a:t>
            </a:r>
          </a:p>
          <a:p>
            <a:pPr marL="82550" indent="0" algn="just"/>
            <a:r>
              <a:rPr lang="ro-RO" altLang="ro-RO" sz="2200">
                <a:latin typeface="Times New Roman" panose="02020603050405020304" pitchFamily="18" charset="0"/>
              </a:rPr>
              <a:t> </a:t>
            </a:r>
            <a:r>
              <a:rPr lang="vi-VN" altLang="ro-RO" sz="2200">
                <a:latin typeface="Times New Roman" panose="02020603050405020304" pitchFamily="18" charset="0"/>
              </a:rPr>
              <a:t>pentru candidaţii care nu au susţinut Evaluarea Naţionala sau, dupa caz, examenul de capacitate/testele naţionale/tezele cu subiect unic, se considera ca media generala obţinută la evaluarea naţionala susţinuta de absolvenţii clasei a Vlll-a este 1. </a:t>
            </a:r>
          </a:p>
          <a:p>
            <a:pPr marL="82550" indent="0">
              <a:buFont typeface="Wingdings 2" panose="05020102010507070707" pitchFamily="18" charset="2"/>
              <a:buNone/>
            </a:pPr>
            <a:endParaRPr lang="ro-RO" altLang="ro-R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9A1C-33D2-A035-0EB8-F61758F4407D}"/>
              </a:ext>
            </a:extLst>
          </p:cNvPr>
          <p:cNvSpPr>
            <a:spLocks noGrp="1"/>
          </p:cNvSpPr>
          <p:nvPr>
            <p:ph type="title"/>
          </p:nvPr>
        </p:nvSpPr>
        <p:spPr>
          <a:xfrm>
            <a:off x="533400" y="0"/>
            <a:ext cx="8153400" cy="1074738"/>
          </a:xfrm>
        </p:spPr>
        <p:txBody>
          <a:bodyPr vert="horz" wrap="square" lIns="91440" tIns="45720" rIns="91440" bIns="45720" numCol="1" anchorCtr="0" compatLnSpc="1">
            <a:prstTxWarp prst="textNoShape">
              <a:avLst/>
            </a:prstTxWarp>
          </a:bodyPr>
          <a:lstStyle/>
          <a:p>
            <a:pPr algn="ctr">
              <a:lnSpc>
                <a:spcPct val="114000"/>
              </a:lnSpc>
              <a:defRPr/>
            </a:pPr>
            <a:r>
              <a:rPr lang="ro-RO" sz="2400" cap="none">
                <a:solidFill>
                  <a:srgbClr val="002060"/>
                </a:solidFill>
                <a:effectLst>
                  <a:outerShdw blurRad="38100" dist="38100" dir="2700000" algn="tl">
                    <a:srgbClr val="C0C0C0"/>
                  </a:outerShdw>
                </a:effectLst>
                <a:latin typeface="Times New Roman" pitchFamily="18" charset="0"/>
              </a:rPr>
              <a:t>ÎNSCRIEREA CANDIDAŢILOR ADMISI SE EFECTUEAZA PE BAZA URMATOARELOR  ACTE:</a:t>
            </a:r>
            <a:r>
              <a:rPr lang="ro-RO" sz="2400" cap="none">
                <a:solidFill>
                  <a:srgbClr val="002060"/>
                </a:solidFill>
                <a:effectLst>
                  <a:outerShdw blurRad="38100" dist="38100" dir="2700000" algn="tl">
                    <a:srgbClr val="C0C0C0"/>
                  </a:outerShdw>
                </a:effectLst>
              </a:rPr>
              <a:t> </a:t>
            </a:r>
          </a:p>
        </p:txBody>
      </p:sp>
      <p:sp>
        <p:nvSpPr>
          <p:cNvPr id="28675" name="Content Placeholder 3">
            <a:extLst>
              <a:ext uri="{FF2B5EF4-FFF2-40B4-BE49-F238E27FC236}">
                <a16:creationId xmlns:a16="http://schemas.microsoft.com/office/drawing/2014/main" id="{C804146B-6B33-3618-39D9-6DE29E13F38C}"/>
              </a:ext>
            </a:extLst>
          </p:cNvPr>
          <p:cNvSpPr>
            <a:spLocks noGrp="1"/>
          </p:cNvSpPr>
          <p:nvPr>
            <p:ph sz="half" idx="1"/>
          </p:nvPr>
        </p:nvSpPr>
        <p:spPr>
          <a:xfrm>
            <a:off x="152400" y="1371600"/>
            <a:ext cx="8839200" cy="5181600"/>
          </a:xfrm>
        </p:spPr>
        <p:txBody>
          <a:bodyPr/>
          <a:lstStyle/>
          <a:p>
            <a:pPr marL="82550" indent="0">
              <a:buFont typeface="Wingdings 2" panose="05020102010507070707" pitchFamily="18" charset="2"/>
              <a:buNone/>
            </a:pPr>
            <a:r>
              <a:rPr lang="ro-RO" altLang="ro-RO" sz="2200">
                <a:latin typeface="Times New Roman" panose="02020603050405020304" pitchFamily="18" charset="0"/>
              </a:rPr>
              <a:t>Înscrierea candidaţilor admisi se efectueaza pe baza urmatoarelor acte: </a:t>
            </a:r>
          </a:p>
          <a:p>
            <a:pPr marL="82550" indent="0" algn="just">
              <a:buFont typeface="Wingdings 2" panose="05020102010507070707" pitchFamily="18" charset="2"/>
              <a:buNone/>
            </a:pPr>
            <a:r>
              <a:rPr lang="ro-RO" altLang="ro-RO" sz="2200">
                <a:latin typeface="Times New Roman" panose="02020603050405020304" pitchFamily="18" charset="0"/>
              </a:rPr>
              <a:t> fisa de inscriere in invatamantul profesional cu durata de 3 ani; </a:t>
            </a:r>
          </a:p>
          <a:p>
            <a:pPr marL="82550" indent="0" algn="just">
              <a:buFont typeface="Wingdings 2" panose="05020102010507070707" pitchFamily="18" charset="2"/>
              <a:buNone/>
            </a:pPr>
            <a:r>
              <a:rPr lang="it-IT" altLang="ro-RO" sz="2200">
                <a:latin typeface="Times New Roman" panose="02020603050405020304" pitchFamily="18" charset="0"/>
              </a:rPr>
              <a:t></a:t>
            </a:r>
            <a:r>
              <a:rPr lang="ro-RO" altLang="ro-RO" sz="2200">
                <a:latin typeface="Times New Roman" panose="02020603050405020304" pitchFamily="18" charset="0"/>
              </a:rPr>
              <a:t> </a:t>
            </a:r>
            <a:r>
              <a:rPr lang="it-IT" altLang="ro-RO" sz="2200">
                <a:latin typeface="Times New Roman" panose="02020603050405020304" pitchFamily="18" charset="0"/>
              </a:rPr>
              <a:t>certificatul de nastere, in copie legalizata; </a:t>
            </a:r>
          </a:p>
          <a:p>
            <a:pPr marL="82550" indent="0" algn="just">
              <a:buFont typeface="Wingdings 2" panose="05020102010507070707" pitchFamily="18" charset="2"/>
              <a:buNone/>
            </a:pPr>
            <a:r>
              <a:rPr lang="ro-RO" altLang="ro-RO" sz="2200">
                <a:latin typeface="Times New Roman" panose="02020603050405020304" pitchFamily="18" charset="0"/>
              </a:rPr>
              <a:t> adeverinta cu notele si media generala obtinute la Evaluarea Naţionala/ tezele cu subiect unic din clasa a VIII-a/ testele naţionale/ examenul de capacitate; </a:t>
            </a:r>
          </a:p>
          <a:p>
            <a:pPr marL="82550" indent="0" algn="just">
              <a:buFont typeface="Wingdings 2" panose="05020102010507070707" pitchFamily="18" charset="2"/>
              <a:buNone/>
            </a:pPr>
            <a:r>
              <a:rPr lang="ro-RO" altLang="ro-RO" sz="2200">
                <a:latin typeface="Times New Roman" panose="02020603050405020304" pitchFamily="18" charset="0"/>
              </a:rPr>
              <a:t> foaia matricola pentru clasele a V-a - a VIII-a (cu calculul mediei generale de absolvire) - copie si original; </a:t>
            </a:r>
          </a:p>
          <a:p>
            <a:pPr marL="82550" indent="0" algn="just">
              <a:buFont typeface="Wingdings 2" panose="05020102010507070707" pitchFamily="18" charset="2"/>
              <a:buNone/>
            </a:pPr>
            <a:r>
              <a:rPr lang="ro-RO" altLang="ro-RO" sz="2200">
                <a:latin typeface="Times New Roman" panose="02020603050405020304" pitchFamily="18" charset="0"/>
              </a:rPr>
              <a:t> fisa medicala. </a:t>
            </a:r>
          </a:p>
          <a:p>
            <a:pPr marL="82550" indent="0" algn="just">
              <a:buFont typeface="Wingdings 2" panose="05020102010507070707" pitchFamily="18" charset="2"/>
              <a:buNone/>
            </a:pPr>
            <a:r>
              <a:rPr lang="ro-RO" altLang="ro-RO" sz="2000" b="1">
                <a:latin typeface="Times New Roman" panose="02020603050405020304" pitchFamily="18" charset="0"/>
              </a:rPr>
              <a:t>Candidaţii care, în perioada menţionată în calendarul admiterii în învățământul profesional cu durata de 3 ani, nu își depun dosarele de înscriere, </a:t>
            </a:r>
          </a:p>
          <a:p>
            <a:pPr marL="82550" indent="0" algn="ctr">
              <a:lnSpc>
                <a:spcPct val="114000"/>
              </a:lnSpc>
              <a:spcBef>
                <a:spcPct val="0"/>
              </a:spcBef>
              <a:buFont typeface="Wingdings 2" panose="05020102010507070707" pitchFamily="18" charset="2"/>
              <a:buNone/>
            </a:pPr>
            <a:r>
              <a:rPr lang="ro-RO" altLang="ro-RO" sz="2000" b="1">
                <a:latin typeface="Times New Roman" panose="02020603050405020304" pitchFamily="18" charset="0"/>
              </a:rPr>
              <a:t>se consideră retrași, iar locurile corespunzatoare sunt declarate neocupate </a:t>
            </a:r>
          </a:p>
          <a:p>
            <a:pPr marL="82550" indent="0" algn="ctr">
              <a:lnSpc>
                <a:spcPct val="114000"/>
              </a:lnSpc>
              <a:spcBef>
                <a:spcPct val="0"/>
              </a:spcBef>
              <a:buFont typeface="Wingdings 2" panose="05020102010507070707" pitchFamily="18" charset="2"/>
              <a:buNone/>
            </a:pPr>
            <a:r>
              <a:rPr lang="ro-RO" altLang="ro-RO" sz="2000" b="1">
                <a:latin typeface="Times New Roman" panose="02020603050405020304" pitchFamily="18" charset="0"/>
              </a:rPr>
              <a:t>și vor fi utilizate pentru urmatoarele etape de admitere în </a:t>
            </a:r>
          </a:p>
          <a:p>
            <a:pPr marL="82550" indent="0" algn="ctr">
              <a:lnSpc>
                <a:spcPct val="114000"/>
              </a:lnSpc>
              <a:spcBef>
                <a:spcPct val="0"/>
              </a:spcBef>
              <a:buFont typeface="Wingdings 2" panose="05020102010507070707" pitchFamily="18" charset="2"/>
              <a:buNone/>
            </a:pPr>
            <a:r>
              <a:rPr lang="ro-RO" altLang="ro-RO" sz="2000" b="1">
                <a:latin typeface="Times New Roman" panose="02020603050405020304" pitchFamily="18" charset="0"/>
              </a:rPr>
              <a:t>învățământul profesional cu durata de 3 ani. </a:t>
            </a:r>
            <a:endParaRPr lang="ro-RO" altLang="ro-RO">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A9467A8E-1F73-281F-6177-73DDAD64AE29}"/>
              </a:ext>
            </a:extLst>
          </p:cNvPr>
          <p:cNvSpPr txBox="1">
            <a:spLocks noChangeArrowheads="1"/>
          </p:cNvSpPr>
          <p:nvPr/>
        </p:nvSpPr>
        <p:spPr bwMode="auto">
          <a:xfrm>
            <a:off x="533400" y="1219200"/>
            <a:ext cx="784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None/>
            </a:pPr>
            <a:r>
              <a:rPr lang="en-US" altLang="ro-RO" sz="2400" b="1">
                <a:latin typeface="Times New Roman" panose="02020603050405020304" pitchFamily="18" charset="0"/>
              </a:rPr>
              <a:t>În concluzie........</a:t>
            </a:r>
            <a:endParaRPr lang="ro-RO" altLang="ro-RO" sz="2400" b="1">
              <a:latin typeface="Times New Roman" panose="02020603050405020304" pitchFamily="18" charset="0"/>
            </a:endParaRPr>
          </a:p>
          <a:p>
            <a:pPr algn="ctr" eaLnBrk="1" hangingPunct="1">
              <a:spcBef>
                <a:spcPct val="0"/>
              </a:spcBef>
              <a:buClrTx/>
              <a:buSzTx/>
              <a:buFontTx/>
              <a:buNone/>
            </a:pPr>
            <a:r>
              <a:rPr lang="ro-RO" altLang="ro-RO" sz="2400" b="1">
                <a:latin typeface="Times New Roman" panose="02020603050405020304" pitchFamily="18" charset="0"/>
              </a:rPr>
              <a:t>Este bine și util să ”furăm” din secretele celei  mai perfecționate insecte!?!?!?!</a:t>
            </a:r>
          </a:p>
          <a:p>
            <a:pPr algn="ctr" eaLnBrk="1" hangingPunct="1">
              <a:spcBef>
                <a:spcPct val="0"/>
              </a:spcBef>
              <a:buClrTx/>
              <a:buSzTx/>
              <a:buFontTx/>
              <a:buNone/>
            </a:pPr>
            <a:r>
              <a:rPr lang="ro-RO" altLang="ro-RO" sz="2400" b="1">
                <a:latin typeface="Times New Roman" panose="02020603050405020304" pitchFamily="18" charset="0"/>
              </a:rPr>
              <a:t>Și de ce nu...........</a:t>
            </a:r>
          </a:p>
          <a:p>
            <a:pPr algn="ctr" eaLnBrk="1" hangingPunct="1">
              <a:spcBef>
                <a:spcPct val="0"/>
              </a:spcBef>
              <a:buClrTx/>
              <a:buSzTx/>
              <a:buFontTx/>
              <a:buNone/>
            </a:pPr>
            <a:r>
              <a:rPr lang="ro-RO" altLang="ro-RO" sz="2400" b="1">
                <a:latin typeface="Times New Roman" panose="02020603050405020304" pitchFamily="18" charset="0"/>
              </a:rPr>
              <a:t>Să consumăm din ”Hrana zeilor” produsă de aceasta!?!?!?</a:t>
            </a:r>
          </a:p>
          <a:p>
            <a:pPr algn="ctr" eaLnBrk="1" hangingPunct="1">
              <a:spcBef>
                <a:spcPct val="0"/>
              </a:spcBef>
              <a:buClrTx/>
              <a:buSzTx/>
              <a:buFontTx/>
              <a:buNone/>
            </a:pPr>
            <a:r>
              <a:rPr lang="ro-RO" altLang="ro-RO" sz="2400" b="1">
                <a:latin typeface="Times New Roman" panose="02020603050405020304" pitchFamily="18" charset="0"/>
              </a:rPr>
              <a:t>Mierea – cel mai comlex și complet aliment</a:t>
            </a:r>
          </a:p>
          <a:p>
            <a:pPr algn="ctr" eaLnBrk="1" hangingPunct="1">
              <a:spcBef>
                <a:spcPct val="0"/>
              </a:spcBef>
              <a:buClrTx/>
              <a:buSzTx/>
              <a:buFontTx/>
              <a:buNone/>
            </a:pPr>
            <a:r>
              <a:rPr lang="ro-RO" altLang="ro-RO" sz="2400" b="1">
                <a:latin typeface="Times New Roman" panose="02020603050405020304" pitchFamily="18" charset="0"/>
              </a:rPr>
              <a:t>Și medicament</a:t>
            </a:r>
            <a:endParaRPr lang="en-US" altLang="ro-RO" sz="2400" b="1">
              <a:latin typeface="Times New Roman" panose="02020603050405020304" pitchFamily="18" charset="0"/>
            </a:endParaRPr>
          </a:p>
        </p:txBody>
      </p:sp>
      <p:sp>
        <p:nvSpPr>
          <p:cNvPr id="29699" name="TextBox 5">
            <a:extLst>
              <a:ext uri="{FF2B5EF4-FFF2-40B4-BE49-F238E27FC236}">
                <a16:creationId xmlns:a16="http://schemas.microsoft.com/office/drawing/2014/main" id="{0AE93397-54B8-D6A0-375D-42C83BD3B152}"/>
              </a:ext>
            </a:extLst>
          </p:cNvPr>
          <p:cNvSpPr txBox="1">
            <a:spLocks noChangeArrowheads="1"/>
          </p:cNvSpPr>
          <p:nvPr/>
        </p:nvSpPr>
        <p:spPr bwMode="auto">
          <a:xfrm>
            <a:off x="565150" y="4953000"/>
            <a:ext cx="8020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lnSpc>
                <a:spcPct val="114000"/>
              </a:lnSpc>
              <a:spcBef>
                <a:spcPct val="0"/>
              </a:spcBef>
              <a:buClrTx/>
              <a:buSzTx/>
              <a:buFontTx/>
              <a:buNone/>
            </a:pPr>
            <a:r>
              <a:rPr lang="en-US" altLang="ro-RO" sz="2400" b="1">
                <a:latin typeface="Times New Roman" panose="02020603050405020304" pitchFamily="18" charset="0"/>
              </a:rPr>
              <a:t>Vă mulțumim </a:t>
            </a:r>
            <a:r>
              <a:rPr lang="en-US" altLang="ro-RO" sz="2000" b="1">
                <a:latin typeface="Times New Roman" panose="02020603050405020304" pitchFamily="18" charset="0"/>
              </a:rPr>
              <a:t>ș</a:t>
            </a:r>
            <a:r>
              <a:rPr lang="en-US" altLang="ro-RO" sz="2400" b="1">
                <a:latin typeface="Times New Roman" panose="02020603050405020304" pitchFamily="18" charset="0"/>
              </a:rPr>
              <a:t>i vă a</a:t>
            </a:r>
            <a:r>
              <a:rPr lang="ro-RO" altLang="ro-RO" sz="2200" b="1">
                <a:latin typeface="Times New Roman" panose="02020603050405020304" pitchFamily="18" charset="0"/>
              </a:rPr>
              <a:t>ș</a:t>
            </a:r>
            <a:r>
              <a:rPr lang="en-US" altLang="ro-RO" sz="2400" b="1">
                <a:latin typeface="Times New Roman" panose="02020603050405020304" pitchFamily="18" charset="0"/>
              </a:rPr>
              <a:t>teptăm să descoperim împreună </a:t>
            </a:r>
          </a:p>
          <a:p>
            <a:pPr algn="ctr" eaLnBrk="1" hangingPunct="1">
              <a:lnSpc>
                <a:spcPct val="114000"/>
              </a:lnSpc>
              <a:spcBef>
                <a:spcPct val="0"/>
              </a:spcBef>
              <a:buClrTx/>
              <a:buSzTx/>
              <a:buFontTx/>
              <a:buNone/>
            </a:pPr>
            <a:r>
              <a:rPr lang="en-US" altLang="ro-RO" sz="2400" b="1">
                <a:latin typeface="Times New Roman" panose="02020603050405020304" pitchFamily="18" charset="0"/>
              </a:rPr>
              <a:t>tainele </a:t>
            </a:r>
            <a:r>
              <a:rPr lang="ro-RO" altLang="ro-RO" sz="2400" b="1">
                <a:latin typeface="Times New Roman" panose="02020603050405020304" pitchFamily="18" charset="0"/>
              </a:rPr>
              <a:t> </a:t>
            </a:r>
            <a:r>
              <a:rPr lang="en-US" altLang="ro-RO" sz="2400" b="1">
                <a:latin typeface="Times New Roman" panose="02020603050405020304" pitchFamily="18" charset="0"/>
              </a:rPr>
              <a:t>domeniului </a:t>
            </a:r>
            <a:r>
              <a:rPr lang="ro-RO" altLang="ro-RO" sz="2400" b="1">
                <a:latin typeface="Times New Roman" panose="02020603050405020304" pitchFamily="18" charset="0"/>
              </a:rPr>
              <a:t> agricultură</a:t>
            </a:r>
            <a:r>
              <a:rPr lang="en-US" altLang="ro-RO" sz="2400" b="1">
                <a:latin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E1458D5-9984-A984-960D-22849689176E}"/>
              </a:ext>
            </a:extLst>
          </p:cNvPr>
          <p:cNvSpPr>
            <a:spLocks noGrp="1" noChangeArrowheads="1"/>
          </p:cNvSpPr>
          <p:nvPr>
            <p:ph type="title"/>
          </p:nvPr>
        </p:nvSpPr>
        <p:spPr bwMode="auto">
          <a:xfrm>
            <a:off x="304800" y="152400"/>
            <a:ext cx="8458200" cy="617538"/>
          </a:xfrm>
        </p:spPr>
        <p:txBody>
          <a:bodyPr vert="horz" wrap="square" lIns="91440" tIns="45720" rIns="91440" bIns="45720" numCol="1" anchorCtr="0" compatLnSpc="1">
            <a:prstTxWarp prst="textNoShape">
              <a:avLst/>
            </a:prstTxWarp>
          </a:bodyPr>
          <a:lstStyle/>
          <a:p>
            <a:pPr eaLnBrk="1" hangingPunct="1"/>
            <a:r>
              <a:rPr lang="en-US" altLang="ro-RO" sz="2800" cap="none">
                <a:effectLst/>
                <a:latin typeface="Times New Roman" panose="02020603050405020304" pitchFamily="18" charset="0"/>
              </a:rPr>
              <a:t>O </a:t>
            </a:r>
            <a:r>
              <a:rPr lang="ro-RO" altLang="ro-RO" sz="2800" cap="none">
                <a:effectLst/>
                <a:latin typeface="Times New Roman" panose="02020603050405020304" pitchFamily="18" charset="0"/>
              </a:rPr>
              <a:t>VECHE</a:t>
            </a:r>
            <a:r>
              <a:rPr lang="en-US" altLang="ro-RO" sz="2800" cap="none">
                <a:effectLst/>
                <a:latin typeface="Times New Roman" panose="02020603050405020304" pitchFamily="18" charset="0"/>
              </a:rPr>
              <a:t> CALIFICARE – NOI ORIZONTURI.......</a:t>
            </a:r>
          </a:p>
        </p:txBody>
      </p:sp>
      <p:sp>
        <p:nvSpPr>
          <p:cNvPr id="9219" name="Text Placeholder 2">
            <a:extLst>
              <a:ext uri="{FF2B5EF4-FFF2-40B4-BE49-F238E27FC236}">
                <a16:creationId xmlns:a16="http://schemas.microsoft.com/office/drawing/2014/main" id="{C6D12B25-8F76-F199-D445-D6DABDA01834}"/>
              </a:ext>
            </a:extLst>
          </p:cNvPr>
          <p:cNvSpPr>
            <a:spLocks noGrp="1"/>
          </p:cNvSpPr>
          <p:nvPr>
            <p:ph type="body" idx="2"/>
          </p:nvPr>
        </p:nvSpPr>
        <p:spPr>
          <a:xfrm>
            <a:off x="20638" y="762000"/>
            <a:ext cx="5943600" cy="6096000"/>
          </a:xfrm>
        </p:spPr>
        <p:txBody>
          <a:bodyPr/>
          <a:lstStyle/>
          <a:p>
            <a:pPr marL="0" algn="just" eaLnBrk="1" hangingPunct="1">
              <a:lnSpc>
                <a:spcPct val="114000"/>
              </a:lnSpc>
              <a:spcBef>
                <a:spcPct val="0"/>
              </a:spcBef>
            </a:pPr>
            <a:r>
              <a:rPr lang="en-US" altLang="en-US" sz="2400"/>
              <a:t>       </a:t>
            </a:r>
            <a:r>
              <a:rPr lang="en-US" altLang="en-US" sz="2000" b="1">
                <a:latin typeface="Times New Roman" panose="02020603050405020304" pitchFamily="18" charset="0"/>
              </a:rPr>
              <a:t>Liceul Tehnologic Agromotan ”Romeo Constantinescu” Vălenii de Munte</a:t>
            </a:r>
            <a:r>
              <a:rPr lang="en-US" altLang="en-US" sz="2000">
                <a:latin typeface="Times New Roman" panose="02020603050405020304" pitchFamily="18" charset="0"/>
              </a:rPr>
              <a:t> înființat în anul 1996, este un tânăr vlăstar al învățământului de specialitate prahovean ce pregătește prin diferite forme de învățământ, elevi pentru o paletă variată și diversificată de profesii solicitate de piața muncii. </a:t>
            </a:r>
            <a:r>
              <a:rPr lang="ro-RO" altLang="en-US" sz="2000">
                <a:latin typeface="Times New Roman" panose="02020603050405020304" pitchFamily="18" charset="0"/>
              </a:rPr>
              <a:t>Deşi este o unitate de învãţãmânt tânãrã, urmeazã o tradiţie de peste 200 de ani în pregãtirea şi calificarea tinerilor în meserii tradiţionale sau de actualitate.</a:t>
            </a:r>
            <a:r>
              <a:rPr lang="ro-RO" altLang="en-US" sz="2000" b="1">
                <a:latin typeface="Times New Roman" panose="02020603050405020304" pitchFamily="18" charset="0"/>
              </a:rPr>
              <a:t> </a:t>
            </a:r>
            <a:r>
              <a:rPr lang="ro-RO" altLang="en-US" sz="2000">
                <a:latin typeface="Times New Roman" panose="02020603050405020304" pitchFamily="18" charset="0"/>
              </a:rPr>
              <a:t>Prin resursele de care dispune, a reuşit sã atragã aproximativ </a:t>
            </a:r>
            <a:r>
              <a:rPr lang="ro-RO" altLang="en-US" sz="2000" b="1">
                <a:latin typeface="Times New Roman" panose="02020603050405020304" pitchFamily="18" charset="0"/>
              </a:rPr>
              <a:t>1700 de elevi,</a:t>
            </a:r>
            <a:r>
              <a:rPr lang="ro-RO" altLang="en-US" sz="2000">
                <a:latin typeface="Times New Roman" panose="02020603050405020304" pitchFamily="18" charset="0"/>
              </a:rPr>
              <a:t> atât din oraşul Vãlenii de Munte cât şi din bazinul superior al Vãii Teleajenului, Vãilor Ceraşului</a:t>
            </a:r>
            <a:r>
              <a:rPr lang="en-US" altLang="en-US" sz="2000">
                <a:latin typeface="Times New Roman" panose="02020603050405020304" pitchFamily="18" charset="0"/>
              </a:rPr>
              <a:t>,</a:t>
            </a:r>
            <a:r>
              <a:rPr lang="ro-RO" altLang="en-US" sz="2000">
                <a:latin typeface="Times New Roman" panose="02020603050405020304" pitchFamily="18" charset="0"/>
              </a:rPr>
              <a:t> </a:t>
            </a:r>
            <a:r>
              <a:rPr lang="en-US" altLang="en-US" sz="2000">
                <a:latin typeface="Times New Roman" panose="02020603050405020304" pitchFamily="18" charset="0"/>
              </a:rPr>
              <a:t>B</a:t>
            </a:r>
            <a:r>
              <a:rPr lang="ro-RO" altLang="en-US" sz="2000">
                <a:latin typeface="Times New Roman" panose="02020603050405020304" pitchFamily="18" charset="0"/>
              </a:rPr>
              <a:t>ã</a:t>
            </a:r>
            <a:r>
              <a:rPr lang="en-US" altLang="en-US" sz="2000">
                <a:latin typeface="Times New Roman" panose="02020603050405020304" pitchFamily="18" charset="0"/>
              </a:rPr>
              <a:t>trâniului </a:t>
            </a:r>
            <a:r>
              <a:rPr lang="ro-RO" altLang="en-US" sz="2000">
                <a:latin typeface="Times New Roman" panose="02020603050405020304" pitchFamily="18" charset="0"/>
              </a:rPr>
              <a:t>şi a Starchiojdului. </a:t>
            </a:r>
            <a:r>
              <a:rPr lang="ro-RO" altLang="en-US" sz="2000" b="1">
                <a:latin typeface="Times New Roman" panose="02020603050405020304" pitchFamily="18" charset="0"/>
              </a:rPr>
              <a:t>Colectivul didactic este alcãtuit din 9</a:t>
            </a:r>
            <a:r>
              <a:rPr lang="en-US" altLang="en-US" sz="2000" b="1">
                <a:latin typeface="Times New Roman" panose="02020603050405020304" pitchFamily="18" charset="0"/>
              </a:rPr>
              <a:t>0</a:t>
            </a:r>
            <a:r>
              <a:rPr lang="ro-RO" altLang="en-US" sz="2000" b="1">
                <a:latin typeface="Times New Roman" panose="02020603050405020304" pitchFamily="18" charset="0"/>
              </a:rPr>
              <a:t> de cadre didactice </a:t>
            </a:r>
            <a:r>
              <a:rPr lang="ro-RO" altLang="en-US" sz="2000">
                <a:latin typeface="Times New Roman" panose="02020603050405020304" pitchFamily="18" charset="0"/>
              </a:rPr>
              <a:t>dintre care 72 sunt titulare. Dintre cadrele didactice titulare, 30 au gradul didactic I, 7 au gradul didactic II, 17 au definitivatul şi 18 sunt debutante.</a:t>
            </a:r>
            <a:endParaRPr lang="en-US" altLang="en-US" sz="2000">
              <a:latin typeface="Times New Roman" panose="02020603050405020304" pitchFamily="18" charset="0"/>
            </a:endParaRPr>
          </a:p>
        </p:txBody>
      </p:sp>
      <p:pic>
        <p:nvPicPr>
          <p:cNvPr id="9220" name="Picture 2">
            <a:extLst>
              <a:ext uri="{FF2B5EF4-FFF2-40B4-BE49-F238E27FC236}">
                <a16:creationId xmlns:a16="http://schemas.microsoft.com/office/drawing/2014/main" id="{789E053E-D536-B88D-FABE-1860F52829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838200"/>
            <a:ext cx="2976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a:extLst>
              <a:ext uri="{FF2B5EF4-FFF2-40B4-BE49-F238E27FC236}">
                <a16:creationId xmlns:a16="http://schemas.microsoft.com/office/drawing/2014/main" id="{B930DC2A-7771-DAA5-B8F6-D1A672D41E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3450" y="2743200"/>
            <a:ext cx="3095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a:extLst>
              <a:ext uri="{FF2B5EF4-FFF2-40B4-BE49-F238E27FC236}">
                <a16:creationId xmlns:a16="http://schemas.microsoft.com/office/drawing/2014/main" id="{212DEABD-7C20-F148-2ECF-66DBEF38CB3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5363" y="4699000"/>
            <a:ext cx="29702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a:extLst>
              <a:ext uri="{FF2B5EF4-FFF2-40B4-BE49-F238E27FC236}">
                <a16:creationId xmlns:a16="http://schemas.microsoft.com/office/drawing/2014/main" id="{A513F33D-BC60-E80F-5CF9-AFCF05509068}"/>
              </a:ext>
            </a:extLst>
          </p:cNvPr>
          <p:cNvSpPr>
            <a:spLocks noGrp="1"/>
          </p:cNvSpPr>
          <p:nvPr>
            <p:ph type="body" idx="2"/>
          </p:nvPr>
        </p:nvSpPr>
        <p:spPr>
          <a:xfrm>
            <a:off x="4267200" y="228600"/>
            <a:ext cx="4495800" cy="6477000"/>
          </a:xfrm>
        </p:spPr>
        <p:txBody>
          <a:bodyPr/>
          <a:lstStyle/>
          <a:p>
            <a:pPr marL="44450" algn="just" eaLnBrk="1" hangingPunct="1">
              <a:lnSpc>
                <a:spcPct val="90000"/>
              </a:lnSpc>
              <a:spcBef>
                <a:spcPct val="0"/>
              </a:spcBef>
            </a:pPr>
            <a:r>
              <a:rPr lang="en-US" altLang="ro-RO" sz="2200"/>
              <a:t>        </a:t>
            </a:r>
            <a:r>
              <a:rPr lang="ro-RO" altLang="ro-RO" sz="1800">
                <a:latin typeface="Times New Roman" panose="02020603050405020304" pitchFamily="18" charset="0"/>
              </a:rPr>
              <a:t>An de an, </a:t>
            </a:r>
            <a:r>
              <a:rPr lang="ro-RO" altLang="ro-RO" sz="1800" b="1">
                <a:latin typeface="Times New Roman" panose="02020603050405020304" pitchFamily="18" charset="0"/>
              </a:rPr>
              <a:t>baza materialã </a:t>
            </a:r>
            <a:r>
              <a:rPr lang="ro-RO" altLang="ro-RO" sz="1800">
                <a:latin typeface="Times New Roman" panose="02020603050405020304" pitchFamily="18" charset="0"/>
              </a:rPr>
              <a:t>a şcolii s-a dezvoltat astfel încât, în prezent, </a:t>
            </a:r>
            <a:r>
              <a:rPr lang="en-US" altLang="ro-RO" sz="1800">
                <a:latin typeface="Times New Roman" panose="02020603050405020304" pitchFamily="18" charset="0"/>
              </a:rPr>
              <a:t>Liceul Tehnologic Agromotan ”Romeo Constantinescu” Vălenii de Munte </a:t>
            </a:r>
            <a:r>
              <a:rPr lang="ro-RO" altLang="ro-RO" sz="1800">
                <a:latin typeface="Times New Roman" panose="02020603050405020304" pitchFamily="18" charset="0"/>
              </a:rPr>
              <a:t>dispune de </a:t>
            </a:r>
            <a:r>
              <a:rPr lang="en-US" altLang="ro-RO" sz="1800">
                <a:latin typeface="Times New Roman" panose="02020603050405020304" pitchFamily="18" charset="0"/>
              </a:rPr>
              <a:t>5</a:t>
            </a:r>
            <a:r>
              <a:rPr lang="ro-RO" altLang="ro-RO" sz="1800">
                <a:latin typeface="Times New Roman" panose="02020603050405020304" pitchFamily="18" charset="0"/>
              </a:rPr>
              <a:t> sãli de clasã (pentru învãţãmântul primar), </a:t>
            </a:r>
            <a:r>
              <a:rPr lang="en-US" altLang="ro-RO" sz="1800">
                <a:latin typeface="Times New Roman" panose="02020603050405020304" pitchFamily="18" charset="0"/>
              </a:rPr>
              <a:t>7</a:t>
            </a:r>
            <a:r>
              <a:rPr lang="ro-RO" altLang="ro-RO" sz="1800">
                <a:latin typeface="Times New Roman" panose="02020603050405020304" pitchFamily="18" charset="0"/>
              </a:rPr>
              <a:t> laboratoare (chimie, fizicã, biologie, </a:t>
            </a:r>
            <a:r>
              <a:rPr lang="en-US" altLang="ro-RO" sz="1800">
                <a:latin typeface="Times New Roman" panose="02020603050405020304" pitchFamily="18" charset="0"/>
              </a:rPr>
              <a:t>chimie alimentar</a:t>
            </a:r>
            <a:r>
              <a:rPr lang="ro-RO" altLang="ro-RO" sz="1800">
                <a:latin typeface="Times New Roman" panose="02020603050405020304" pitchFamily="18" charset="0"/>
              </a:rPr>
              <a:t>ã</a:t>
            </a:r>
            <a:r>
              <a:rPr lang="en-US" altLang="ro-RO" sz="1800">
                <a:latin typeface="Times New Roman" panose="02020603050405020304" pitchFamily="18" charset="0"/>
              </a:rPr>
              <a:t>, </a:t>
            </a:r>
            <a:r>
              <a:rPr lang="ro-RO" altLang="ro-RO" sz="1800">
                <a:latin typeface="Times New Roman" panose="02020603050405020304" pitchFamily="18" charset="0"/>
              </a:rPr>
              <a:t>multimedia</a:t>
            </a:r>
            <a:r>
              <a:rPr lang="en-US" altLang="ro-RO" sz="1800">
                <a:latin typeface="Times New Roman" panose="02020603050405020304" pitchFamily="18" charset="0"/>
              </a:rPr>
              <a:t> </a:t>
            </a:r>
            <a:r>
              <a:rPr lang="ro-RO" altLang="ro-RO" sz="1800">
                <a:latin typeface="Times New Roman" panose="02020603050405020304" pitchFamily="18" charset="0"/>
              </a:rPr>
              <a:t>ş</a:t>
            </a:r>
            <a:r>
              <a:rPr lang="en-US" altLang="ro-RO" sz="1800">
                <a:latin typeface="Times New Roman" panose="02020603050405020304" pitchFamily="18" charset="0"/>
              </a:rPr>
              <a:t>i informatic</a:t>
            </a:r>
            <a:r>
              <a:rPr lang="ro-RO" altLang="ro-RO" sz="1800">
                <a:latin typeface="Times New Roman" panose="02020603050405020304" pitchFamily="18" charset="0"/>
              </a:rPr>
              <a:t>ã), 13 cabinete şcolare (geografie, limba românã, limbi strãine, matematicã, istorie, turism şi alimentaţie publicã, industrie uşoarã, industrie alimentară, mecanicã, agromontanologie, silviculturã</a:t>
            </a:r>
            <a:r>
              <a:rPr lang="en-US" altLang="ro-RO" sz="1800">
                <a:latin typeface="Times New Roman" panose="02020603050405020304" pitchFamily="18" charset="0"/>
              </a:rPr>
              <a:t> </a:t>
            </a:r>
            <a:r>
              <a:rPr lang="ro-RO" altLang="ro-RO" sz="1800">
                <a:latin typeface="Times New Roman" panose="02020603050405020304" pitchFamily="18" charset="0"/>
              </a:rPr>
              <a:t>şi industrializarea lemnului,  educaţie tehnologicã, religie), 2 cabinete de lucru (protecţia muncii, sediul firmelor de exerciţiu – profil servicii), 6 ateliere şcoalã (</a:t>
            </a:r>
            <a:r>
              <a:rPr lang="en-US" altLang="ro-RO" sz="1800">
                <a:latin typeface="Times New Roman" panose="02020603050405020304" pitchFamily="18" charset="0"/>
              </a:rPr>
              <a:t>1 </a:t>
            </a:r>
            <a:r>
              <a:rPr lang="ro-RO" altLang="ro-RO" sz="1800">
                <a:latin typeface="Times New Roman" panose="02020603050405020304" pitchFamily="18" charset="0"/>
              </a:rPr>
              <a:t>-</a:t>
            </a:r>
            <a:r>
              <a:rPr lang="en-US" altLang="ro-RO" sz="1800">
                <a:latin typeface="Times New Roman" panose="02020603050405020304" pitchFamily="18" charset="0"/>
              </a:rPr>
              <a:t> </a:t>
            </a:r>
            <a:r>
              <a:rPr lang="ro-RO" altLang="ro-RO" sz="1800">
                <a:latin typeface="Times New Roman" panose="02020603050405020304" pitchFamily="18" charset="0"/>
              </a:rPr>
              <a:t>industrie uşoarã, </a:t>
            </a:r>
            <a:r>
              <a:rPr lang="en-US" altLang="ro-RO" sz="1800">
                <a:latin typeface="Times New Roman" panose="02020603050405020304" pitchFamily="18" charset="0"/>
              </a:rPr>
              <a:t>1 </a:t>
            </a:r>
            <a:r>
              <a:rPr lang="ro-RO" altLang="ro-RO" sz="1800">
                <a:latin typeface="Times New Roman" panose="02020603050405020304" pitchFamily="18" charset="0"/>
              </a:rPr>
              <a:t>-mecanicã, 1-</a:t>
            </a:r>
            <a:r>
              <a:rPr lang="en-US" altLang="ro-RO" sz="1800">
                <a:latin typeface="Times New Roman" panose="02020603050405020304" pitchFamily="18" charset="0"/>
              </a:rPr>
              <a:t> </a:t>
            </a:r>
            <a:r>
              <a:rPr lang="ro-RO" altLang="ro-RO" sz="1800">
                <a:latin typeface="Times New Roman" panose="02020603050405020304" pitchFamily="18" charset="0"/>
              </a:rPr>
              <a:t>prelucrarea lemnului</a:t>
            </a:r>
            <a:r>
              <a:rPr lang="en-US" altLang="ro-RO" sz="1800">
                <a:latin typeface="Times New Roman" panose="02020603050405020304" pitchFamily="18" charset="0"/>
              </a:rPr>
              <a:t>, 2 – gastronomie, 1 – industrie alimentar</a:t>
            </a:r>
            <a:r>
              <a:rPr lang="ro-RO" altLang="ro-RO" sz="1800">
                <a:latin typeface="Times New Roman" panose="02020603050405020304" pitchFamily="18" charset="0"/>
              </a:rPr>
              <a:t>ã), </a:t>
            </a:r>
            <a:r>
              <a:rPr lang="en-US" altLang="ro-RO" sz="1800">
                <a:latin typeface="Times New Roman" panose="02020603050405020304" pitchFamily="18" charset="0"/>
              </a:rPr>
              <a:t>1</a:t>
            </a:r>
            <a:r>
              <a:rPr lang="ro-RO" altLang="ro-RO" sz="1800">
                <a:latin typeface="Times New Roman" panose="02020603050405020304" pitchFamily="18" charset="0"/>
              </a:rPr>
              <a:t> teren de sport, 1 salã de sport cu anexe</a:t>
            </a:r>
            <a:r>
              <a:rPr lang="en-US" altLang="ro-RO" sz="1800">
                <a:latin typeface="Times New Roman" panose="02020603050405020304" pitchFamily="18" charset="0"/>
              </a:rPr>
              <a:t>le</a:t>
            </a:r>
            <a:r>
              <a:rPr lang="ro-RO" altLang="ro-RO" sz="1800">
                <a:latin typeface="Times New Roman" panose="02020603050405020304" pitchFamily="18" charset="0"/>
              </a:rPr>
              <a:t> aferente, 1 bibliotecã cu peste 22 000 volume de cãrţi şi o salã de lecturã, 2 loturi didactice cu suprafaţa de cca </a:t>
            </a:r>
            <a:r>
              <a:rPr lang="en-US" altLang="ro-RO" sz="1800">
                <a:latin typeface="Times New Roman" panose="02020603050405020304" pitchFamily="18" charset="0"/>
              </a:rPr>
              <a:t>1</a:t>
            </a:r>
            <a:r>
              <a:rPr lang="ro-RO" altLang="ro-RO" sz="1800">
                <a:latin typeface="Times New Roman" panose="02020603050405020304" pitchFamily="18" charset="0"/>
              </a:rPr>
              <a:t>0,5 ha ocupate cu culturi de plante medicinale.</a:t>
            </a:r>
            <a:endParaRPr lang="en-US" altLang="ro-RO" sz="1800">
              <a:latin typeface="Times New Roman" panose="02020603050405020304" pitchFamily="18" charset="0"/>
            </a:endParaRPr>
          </a:p>
          <a:p>
            <a:pPr marL="44450" eaLnBrk="1" hangingPunct="1">
              <a:lnSpc>
                <a:spcPct val="90000"/>
              </a:lnSpc>
              <a:spcBef>
                <a:spcPct val="0"/>
              </a:spcBef>
            </a:pPr>
            <a:endParaRPr lang="en-US" altLang="ro-RO" sz="1800"/>
          </a:p>
        </p:txBody>
      </p:sp>
      <p:pic>
        <p:nvPicPr>
          <p:cNvPr id="10243" name="Picture 2">
            <a:extLst>
              <a:ext uri="{FF2B5EF4-FFF2-40B4-BE49-F238E27FC236}">
                <a16:creationId xmlns:a16="http://schemas.microsoft.com/office/drawing/2014/main" id="{2DECF517-C07C-3A11-7951-5D68FF29DE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2286000"/>
            <a:ext cx="34337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a:extLst>
              <a:ext uri="{FF2B5EF4-FFF2-40B4-BE49-F238E27FC236}">
                <a16:creationId xmlns:a16="http://schemas.microsoft.com/office/drawing/2014/main" id="{EEB092F0-BEB9-50BE-3E45-4A6B8D4ECF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238" y="152400"/>
            <a:ext cx="34337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1C609514-9C59-5BB8-2D20-1F9B9A5A76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313" y="4418013"/>
            <a:ext cx="34417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a:extLst>
              <a:ext uri="{FF2B5EF4-FFF2-40B4-BE49-F238E27FC236}">
                <a16:creationId xmlns:a16="http://schemas.microsoft.com/office/drawing/2014/main" id="{3293F941-55D8-3AAD-D56A-21FB53E5DB7B}"/>
              </a:ext>
            </a:extLst>
          </p:cNvPr>
          <p:cNvSpPr>
            <a:spLocks noGrp="1"/>
          </p:cNvSpPr>
          <p:nvPr>
            <p:ph type="body" idx="2"/>
          </p:nvPr>
        </p:nvSpPr>
        <p:spPr>
          <a:xfrm>
            <a:off x="219075" y="76200"/>
            <a:ext cx="8610600" cy="3733800"/>
          </a:xfrm>
        </p:spPr>
        <p:txBody>
          <a:bodyPr/>
          <a:lstStyle/>
          <a:p>
            <a:pPr marL="0" algn="just" eaLnBrk="1" hangingPunct="1">
              <a:lnSpc>
                <a:spcPct val="114000"/>
              </a:lnSpc>
              <a:spcBef>
                <a:spcPct val="0"/>
              </a:spcBef>
            </a:pPr>
            <a:r>
              <a:rPr lang="en-US" altLang="ro-RO" sz="2000"/>
              <a:t>       </a:t>
            </a:r>
            <a:r>
              <a:rPr lang="ro-RO" altLang="ro-RO" sz="2000">
                <a:latin typeface="Times New Roman" panose="02020603050405020304" pitchFamily="18" charset="0"/>
              </a:rPr>
              <a:t>Încă de la înființarea școlii ca și Grup școlar agromontan a fost  ... </a:t>
            </a:r>
            <a:r>
              <a:rPr lang="ro-RO" altLang="ro-RO" sz="2000" b="1">
                <a:latin typeface="Times New Roman" panose="02020603050405020304" pitchFamily="18" charset="0"/>
              </a:rPr>
              <a:t>laboratorul de agricultură – montanologie și silvicultură,</a:t>
            </a:r>
            <a:r>
              <a:rPr lang="ro-RO" altLang="ro-RO" sz="2000">
                <a:latin typeface="Times New Roman" panose="02020603050405020304" pitchFamily="18" charset="0"/>
              </a:rPr>
              <a:t> ulterior extinzând-l și pentru </a:t>
            </a:r>
            <a:r>
              <a:rPr lang="ro-RO" altLang="ro-RO" sz="2000" b="1">
                <a:latin typeface="Times New Roman" panose="02020603050405020304" pitchFamily="18" charset="0"/>
              </a:rPr>
              <a:t>apicultură</a:t>
            </a:r>
            <a:r>
              <a:rPr lang="ro-RO" altLang="ro-RO" sz="2000">
                <a:latin typeface="Times New Roman" panose="02020603050405020304" pitchFamily="18" charset="0"/>
              </a:rPr>
              <a:t>  și implicit calificările specifice domeniului </a:t>
            </a:r>
            <a:r>
              <a:rPr lang="ro-RO" altLang="ro-RO" sz="2000" b="1" i="1">
                <a:latin typeface="Times New Roman" panose="02020603050405020304" pitchFamily="18" charset="0"/>
              </a:rPr>
              <a:t>agricultură</a:t>
            </a:r>
            <a:r>
              <a:rPr lang="ro-RO" altLang="ro-RO" sz="2000">
                <a:latin typeface="Times New Roman" panose="02020603050405020304" pitchFamily="18" charset="0"/>
              </a:rPr>
              <a:t>. Sunt prezente în școală calificări la nivel de liceu tehnologic ca: </a:t>
            </a:r>
            <a:r>
              <a:rPr lang="ro-RO" altLang="ro-RO" sz="2000" b="1">
                <a:latin typeface="Times New Roman" panose="02020603050405020304" pitchFamily="18" charset="0"/>
              </a:rPr>
              <a:t>tehnician în agroturism</a:t>
            </a:r>
            <a:r>
              <a:rPr lang="ro-RO" altLang="ro-RO" sz="2000">
                <a:latin typeface="Times New Roman" panose="02020603050405020304" pitchFamily="18" charset="0"/>
              </a:rPr>
              <a:t>; </a:t>
            </a:r>
            <a:r>
              <a:rPr lang="ro-RO" altLang="ro-RO" sz="2000" b="1">
                <a:latin typeface="Times New Roman" panose="02020603050405020304" pitchFamily="18" charset="0"/>
              </a:rPr>
              <a:t>tehnician agromontan</a:t>
            </a:r>
            <a:r>
              <a:rPr lang="ro-RO" altLang="ro-RO" sz="2000">
                <a:latin typeface="Times New Roman" panose="02020603050405020304" pitchFamily="18" charset="0"/>
              </a:rPr>
              <a:t>.</a:t>
            </a:r>
            <a:endParaRPr lang="en-US" altLang="ro-RO" sz="2000">
              <a:latin typeface="Times New Roman" panose="02020603050405020304" pitchFamily="18" charset="0"/>
            </a:endParaRPr>
          </a:p>
          <a:p>
            <a:pPr marL="0" eaLnBrk="1" hangingPunct="1">
              <a:spcBef>
                <a:spcPct val="0"/>
              </a:spcBef>
            </a:pPr>
            <a:endParaRPr lang="en-US" altLang="ro-RO">
              <a:latin typeface="Times New Roman" panose="02020603050405020304" pitchFamily="18" charset="0"/>
            </a:endParaRPr>
          </a:p>
        </p:txBody>
      </p:sp>
      <p:pic>
        <p:nvPicPr>
          <p:cNvPr id="11267" name="Picture 10">
            <a:extLst>
              <a:ext uri="{FF2B5EF4-FFF2-40B4-BE49-F238E27FC236}">
                <a16:creationId xmlns:a16="http://schemas.microsoft.com/office/drawing/2014/main" id="{ED5D0738-47FE-FA7A-7930-C4FE4FF5FD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8288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1" descr="Imagini pentru sericicultor">
            <a:extLst>
              <a:ext uri="{FF2B5EF4-FFF2-40B4-BE49-F238E27FC236}">
                <a16:creationId xmlns:a16="http://schemas.microsoft.com/office/drawing/2014/main" id="{2177E9F5-F876-3DD7-ADC2-5BAB2E1DE621}"/>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5715000" y="182880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3" descr="Imagini pentru sericicultor">
            <a:extLst>
              <a:ext uri="{FF2B5EF4-FFF2-40B4-BE49-F238E27FC236}">
                <a16:creationId xmlns:a16="http://schemas.microsoft.com/office/drawing/2014/main" id="{302D76E5-10A0-F6A0-8C62-D9BB4DDAD87E}"/>
              </a:ext>
            </a:extLst>
          </p:cNvPr>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152400" y="4495800"/>
            <a:ext cx="3048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ine 2">
            <a:extLst>
              <a:ext uri="{FF2B5EF4-FFF2-40B4-BE49-F238E27FC236}">
                <a16:creationId xmlns:a16="http://schemas.microsoft.com/office/drawing/2014/main" id="{E60198EB-EF2A-B4FD-B653-C297B58C2E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00600" y="4475163"/>
            <a:ext cx="35052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B2A7437-0560-DF42-5688-69F606DB425C}"/>
              </a:ext>
            </a:extLst>
          </p:cNvPr>
          <p:cNvSpPr>
            <a:spLocks noGrp="1" noChangeArrowheads="1"/>
          </p:cNvSpPr>
          <p:nvPr>
            <p:ph type="title"/>
          </p:nvPr>
        </p:nvSpPr>
        <p:spPr bwMode="auto">
          <a:xfrm>
            <a:off x="228600" y="152400"/>
            <a:ext cx="8686800" cy="617538"/>
          </a:xfrm>
        </p:spPr>
        <p:txBody>
          <a:bodyPr vert="horz" wrap="square" lIns="91440" tIns="45720" rIns="91440" bIns="45720" numCol="1" anchorCtr="0" compatLnSpc="1">
            <a:prstTxWarp prst="textNoShape">
              <a:avLst/>
            </a:prstTxWarp>
          </a:bodyPr>
          <a:lstStyle/>
          <a:p>
            <a:pPr algn="ctr" eaLnBrk="1" hangingPunct="1"/>
            <a:r>
              <a:rPr lang="en-US" altLang="ro-RO" sz="2800" cap="none">
                <a:effectLst/>
                <a:latin typeface="Times New Roman" panose="02020603050405020304" pitchFamily="18" charset="0"/>
              </a:rPr>
              <a:t>DESCRIEREA DOMENIULUI OCUPAȚIONAL</a:t>
            </a:r>
          </a:p>
        </p:txBody>
      </p:sp>
      <p:sp>
        <p:nvSpPr>
          <p:cNvPr id="13315" name="Text Placeholder 2">
            <a:extLst>
              <a:ext uri="{FF2B5EF4-FFF2-40B4-BE49-F238E27FC236}">
                <a16:creationId xmlns:a16="http://schemas.microsoft.com/office/drawing/2014/main" id="{E0ED81A7-1E14-53E1-7E07-E5A0615915CE}"/>
              </a:ext>
            </a:extLst>
          </p:cNvPr>
          <p:cNvSpPr>
            <a:spLocks noGrp="1"/>
          </p:cNvSpPr>
          <p:nvPr>
            <p:ph type="body" idx="2"/>
          </p:nvPr>
        </p:nvSpPr>
        <p:spPr>
          <a:xfrm>
            <a:off x="152400" y="914400"/>
            <a:ext cx="8839200" cy="5791200"/>
          </a:xfrm>
        </p:spPr>
        <p:txBody>
          <a:bodyPr/>
          <a:lstStyle/>
          <a:p>
            <a:pPr marL="44450" eaLnBrk="1" hangingPunct="1">
              <a:lnSpc>
                <a:spcPct val="90000"/>
              </a:lnSpc>
              <a:spcBef>
                <a:spcPct val="0"/>
              </a:spcBef>
            </a:pPr>
            <a:r>
              <a:rPr lang="en-US" altLang="ro-RO" sz="2400" b="1">
                <a:latin typeface="Times New Roman" panose="02020603050405020304" pitchFamily="18" charset="0"/>
              </a:rPr>
              <a:t>Domeniul : </a:t>
            </a:r>
            <a:r>
              <a:rPr lang="ro-RO" altLang="ro-RO" sz="2400" b="1">
                <a:latin typeface="Times New Roman" panose="02020603050405020304" pitchFamily="18" charset="0"/>
              </a:rPr>
              <a:t>AGRICULTURĂ</a:t>
            </a:r>
            <a:endParaRPr lang="en-US" altLang="ro-RO" sz="2400" b="1">
              <a:latin typeface="Times New Roman" panose="02020603050405020304" pitchFamily="18" charset="0"/>
            </a:endParaRPr>
          </a:p>
          <a:p>
            <a:pPr marL="44450" eaLnBrk="1" hangingPunct="1">
              <a:lnSpc>
                <a:spcPct val="90000"/>
              </a:lnSpc>
              <a:spcBef>
                <a:spcPct val="0"/>
              </a:spcBef>
            </a:pPr>
            <a:endParaRPr lang="en-US" altLang="ro-RO" sz="800" b="1">
              <a:latin typeface="Times New Roman" panose="02020603050405020304" pitchFamily="18" charset="0"/>
            </a:endParaRPr>
          </a:p>
          <a:p>
            <a:pPr marL="44450" eaLnBrk="1" hangingPunct="1">
              <a:lnSpc>
                <a:spcPct val="104000"/>
              </a:lnSpc>
              <a:spcBef>
                <a:spcPct val="0"/>
              </a:spcBef>
            </a:pPr>
            <a:r>
              <a:rPr lang="en-US" altLang="ro-RO" sz="2000"/>
              <a:t>	</a:t>
            </a:r>
            <a:r>
              <a:rPr lang="en-US" altLang="ro-RO" sz="1800">
                <a:latin typeface="Times New Roman" panose="02020603050405020304" pitchFamily="18" charset="0"/>
                <a:cs typeface="Times New Roman" panose="02020603050405020304" pitchFamily="18" charset="0"/>
              </a:rPr>
              <a:t>Agricultura este o ramura traditionala a economiei romanesti care are ca mijloc de productie fondul funciar (totalitatea terenurilor situate intre granitele unei tari ,inclusiv cele aflate sub ape) agricol, care asigura produsele alimentare necesare populatiei, materii prime unor ramuri industriale si produse pentru export.</a:t>
            </a:r>
            <a:br>
              <a:rPr lang="en-US" altLang="ro-RO" sz="1800">
                <a:latin typeface="Times New Roman" panose="02020603050405020304" pitchFamily="18" charset="0"/>
                <a:cs typeface="Times New Roman" panose="02020603050405020304" pitchFamily="18" charset="0"/>
              </a:rPr>
            </a:br>
            <a:br>
              <a:rPr lang="en-US" altLang="ro-RO" sz="1800">
                <a:latin typeface="Times New Roman" panose="02020603050405020304" pitchFamily="18" charset="0"/>
                <a:cs typeface="Times New Roman" panose="02020603050405020304" pitchFamily="18" charset="0"/>
              </a:rPr>
            </a:br>
            <a:r>
              <a:rPr lang="en-US" altLang="ro-RO" sz="1800">
                <a:latin typeface="Times New Roman" panose="02020603050405020304" pitchFamily="18" charset="0"/>
                <a:cs typeface="Times New Roman" panose="02020603050405020304" pitchFamily="18" charset="0"/>
              </a:rPr>
              <a:t>	Se practica in tara noastra inca din perioada preistorica, multa vreme predominand pastoritul, practicat in mai multe forme inclusiv transhumant (pendularea turmelor in functie de anotimp din zonele inalte in cele joase). In secolul al XIX-lea dupa Pacea de la Adrianopol, structura modului de utilizare al terenurilor se modifica in favoarea culturii plantelor, mai ales cereale , Romania devenind "gr</a:t>
            </a:r>
            <a:r>
              <a:rPr lang="ro-RO" altLang="ro-RO" sz="1800">
                <a:latin typeface="Times New Roman" panose="02020603050405020304" pitchFamily="18" charset="0"/>
                <a:cs typeface="Times New Roman" panose="02020603050405020304" pitchFamily="18" charset="0"/>
              </a:rPr>
              <a:t>â</a:t>
            </a:r>
            <a:r>
              <a:rPr lang="en-US" altLang="ro-RO" sz="1800">
                <a:latin typeface="Times New Roman" panose="02020603050405020304" pitchFamily="18" charset="0"/>
                <a:cs typeface="Times New Roman" panose="02020603050405020304" pitchFamily="18" charset="0"/>
              </a:rPr>
              <a:t>narul Europei" in sec. XX. </a:t>
            </a:r>
            <a:br>
              <a:rPr lang="en-US" altLang="ro-RO" sz="1800">
                <a:latin typeface="Times New Roman" panose="02020603050405020304" pitchFamily="18" charset="0"/>
                <a:cs typeface="Times New Roman" panose="02020603050405020304" pitchFamily="18" charset="0"/>
              </a:rPr>
            </a:br>
            <a:br>
              <a:rPr lang="en-US" altLang="ro-RO" sz="1800">
                <a:latin typeface="Times New Roman" panose="02020603050405020304" pitchFamily="18" charset="0"/>
                <a:cs typeface="Times New Roman" panose="02020603050405020304" pitchFamily="18" charset="0"/>
              </a:rPr>
            </a:br>
            <a:r>
              <a:rPr lang="en-US" altLang="ro-RO" sz="1800">
                <a:latin typeface="Times New Roman" panose="02020603050405020304" pitchFamily="18" charset="0"/>
                <a:cs typeface="Times New Roman" panose="02020603050405020304" pitchFamily="18" charset="0"/>
              </a:rPr>
              <a:t>	In a doua jumatate a sec. XX, a fost sesizat un anumit progres in agricultura datorita: mecanizarii, chimizarii, irigatiilor etc, dar in ansamblu datorita colectivizarii se remarca interesul taranimii pentru productie s-a redus. Dupa 1990 agricultura romaneasca se confrunta cu urmatoarele dificultati: puternica fragmentare a terenurilor agricole ca urmare a retrocedarilor din 1991 (Legea 18) lipsa fondurilor pentru investitii dezafectarea sistemelor de irigatii ( 3 mil. ha 1989, 1,1 mil. ha 2002)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ine 4">
            <a:extLst>
              <a:ext uri="{FF2B5EF4-FFF2-40B4-BE49-F238E27FC236}">
                <a16:creationId xmlns:a16="http://schemas.microsoft.com/office/drawing/2014/main" id="{B0058ABA-0AE3-1E8E-7356-E0D9B93025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525" y="4198938"/>
            <a:ext cx="31210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C2481EE5-75C6-5BCA-257F-F51D1DFCEB1B}"/>
              </a:ext>
            </a:extLst>
          </p:cNvPr>
          <p:cNvSpPr>
            <a:spLocks noGrp="1" noChangeArrowheads="1"/>
          </p:cNvSpPr>
          <p:nvPr>
            <p:ph type="title"/>
          </p:nvPr>
        </p:nvSpPr>
        <p:spPr bwMode="auto">
          <a:xfrm>
            <a:off x="152400" y="152400"/>
            <a:ext cx="8839200" cy="465138"/>
          </a:xfrm>
        </p:spPr>
        <p:txBody>
          <a:bodyPr vert="horz" wrap="square" lIns="91440" tIns="45720" rIns="91440" bIns="45720" numCol="1" anchorCtr="0" compatLnSpc="1">
            <a:prstTxWarp prst="textNoShape">
              <a:avLst/>
            </a:prstTxWarp>
          </a:bodyPr>
          <a:lstStyle/>
          <a:p>
            <a:pPr algn="ctr" eaLnBrk="1" hangingPunct="1"/>
            <a:r>
              <a:rPr lang="en-US" altLang="ro-RO" cap="none">
                <a:effectLst/>
                <a:latin typeface="Times New Roman" panose="02020603050405020304" pitchFamily="18" charset="0"/>
              </a:rPr>
              <a:t>DESCRIEREA CALIFICĂRILOR SPECIFICE ACESTUI DOMENIU</a:t>
            </a:r>
          </a:p>
        </p:txBody>
      </p:sp>
      <p:pic>
        <p:nvPicPr>
          <p:cNvPr id="14340" name="Imagine 2">
            <a:extLst>
              <a:ext uri="{FF2B5EF4-FFF2-40B4-BE49-F238E27FC236}">
                <a16:creationId xmlns:a16="http://schemas.microsoft.com/office/drawing/2014/main" id="{A1629CFF-1E9C-E07D-B60A-EC5AF300FF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4563" y="1455738"/>
            <a:ext cx="2967037"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Placeholder 2">
            <a:extLst>
              <a:ext uri="{FF2B5EF4-FFF2-40B4-BE49-F238E27FC236}">
                <a16:creationId xmlns:a16="http://schemas.microsoft.com/office/drawing/2014/main" id="{21B70410-9365-CA8B-E78D-F04F3AA73AAD}"/>
              </a:ext>
            </a:extLst>
          </p:cNvPr>
          <p:cNvSpPr>
            <a:spLocks noGrp="1"/>
          </p:cNvSpPr>
          <p:nvPr>
            <p:ph type="body" idx="2"/>
          </p:nvPr>
        </p:nvSpPr>
        <p:spPr>
          <a:xfrm>
            <a:off x="298450" y="609600"/>
            <a:ext cx="8547100" cy="6019800"/>
          </a:xfrm>
        </p:spPr>
        <p:txBody>
          <a:bodyPr/>
          <a:lstStyle/>
          <a:p>
            <a:pPr marL="44450">
              <a:spcBef>
                <a:spcPct val="0"/>
              </a:spcBef>
            </a:pPr>
            <a:r>
              <a:rPr lang="es-UY" altLang="en-US" sz="2000" b="1">
                <a:solidFill>
                  <a:srgbClr val="CC0066"/>
                </a:solidFill>
                <a:latin typeface="Times New Roman" panose="02020603050405020304" pitchFamily="18" charset="0"/>
              </a:rPr>
              <a:t>1.  APICULOR </a:t>
            </a:r>
            <a:r>
              <a:rPr lang="es-UY" altLang="en-US" sz="2000" b="1">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Practicanţii unei astfel de ocupaţii exploatează şi întreţine familiile de albine pe</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parcursul unui an calendaristic. Execută lucruri de întreţinere şi reparare a stupilor, aplică tratamente</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preventive şi curative, realizează hrănirea pe timpul iernii, efectuează operaţii de extracţie a produselor</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apicole (miere, ceară, polen, păstură, lăptişor de matcă, propolis, venin de albine), prelucrează şi</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comercializează produse apicole.</a:t>
            </a:r>
            <a:br>
              <a:rPr lang="es-UY" altLang="en-US" sz="2000" b="1">
                <a:latin typeface="Times New Roman" panose="02020603050405020304" pitchFamily="18" charset="0"/>
              </a:rPr>
            </a:br>
            <a:r>
              <a:rPr lang="es-UY" altLang="en-US" sz="2000">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Pregăteşte familiile de albine şi stupii pentru iernare (hrăniri, tratamente,</a:t>
            </a:r>
            <a:endParaRPr lang="en-US" altLang="ro-RO">
              <a:latin typeface="Times New Roman" panose="02020603050405020304" pitchFamily="18" charset="0"/>
              <a:cs typeface="Times New Roman" panose="02020603050405020304" pitchFamily="18" charset="0"/>
            </a:endParaRPr>
          </a:p>
          <a:p>
            <a:pPr marL="44450">
              <a:spcBef>
                <a:spcPct val="0"/>
              </a:spcBef>
            </a:pPr>
            <a:r>
              <a:rPr lang="vi-VN" altLang="ro-RO">
                <a:latin typeface="Times New Roman" panose="02020603050405020304" pitchFamily="18" charset="0"/>
                <a:cs typeface="Times New Roman" panose="02020603050405020304" pitchFamily="18" charset="0"/>
              </a:rPr>
              <a:t> organizarea cuibului,</a:t>
            </a:r>
            <a:r>
              <a:rPr lang="en-US" altLang="ro-RO">
                <a:latin typeface="Times New Roman" panose="02020603050405020304" pitchFamily="18" charset="0"/>
                <a:cs typeface="Times New Roman" panose="02020603050405020304" pitchFamily="18" charset="0"/>
              </a:rPr>
              <a:t> inventarul stupilor, reparaţii, izolarea stupilor)</a:t>
            </a:r>
            <a:r>
              <a:rPr lang="es-UY" altLang="en-US">
                <a:latin typeface="Times New Roman" panose="02020603050405020304" pitchFamily="18" charset="0"/>
              </a:rPr>
              <a:t>;</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Hrăneşte familiile de albine pe parcursul iernii (hrănire de completare)</a:t>
            </a:r>
            <a:endParaRPr lang="en-US" altLang="ro-RO">
              <a:latin typeface="Times New Roman" panose="02020603050405020304" pitchFamily="18" charset="0"/>
              <a:cs typeface="Times New Roman" panose="02020603050405020304" pitchFamily="18" charset="0"/>
            </a:endParaRPr>
          </a:p>
          <a:p>
            <a:pPr marL="44450">
              <a:spcBef>
                <a:spcPct val="0"/>
              </a:spcBef>
            </a:pPr>
            <a:r>
              <a:rPr lang="vi-VN" altLang="ro-RO">
                <a:latin typeface="Times New Roman" panose="02020603050405020304" pitchFamily="18" charset="0"/>
                <a:cs typeface="Times New Roman" panose="02020603050405020304" pitchFamily="18" charset="0"/>
              </a:rPr>
              <a:t> şi verifică starea de</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sănătate a albinelor după perioada de iernare</a:t>
            </a:r>
            <a:r>
              <a:rPr lang="es-UY" altLang="en-US">
                <a:latin typeface="Times New Roman" panose="02020603050405020304" pitchFamily="18" charset="0"/>
              </a:rPr>
              <a:t>;                    </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Monitorizează constant comportamentul albinelor în funcţie de care</a:t>
            </a:r>
            <a:endParaRPr lang="en-US" altLang="ro-RO">
              <a:latin typeface="Times New Roman" panose="02020603050405020304" pitchFamily="18" charset="0"/>
              <a:cs typeface="Times New Roman" panose="02020603050405020304" pitchFamily="18" charset="0"/>
            </a:endParaRPr>
          </a:p>
          <a:p>
            <a:pPr marL="44450">
              <a:spcBef>
                <a:spcPct val="0"/>
              </a:spcBef>
            </a:pPr>
            <a:r>
              <a:rPr lang="vi-VN" altLang="ro-RO">
                <a:latin typeface="Times New Roman" panose="02020603050405020304" pitchFamily="18" charset="0"/>
                <a:cs typeface="Times New Roman" panose="02020603050405020304" pitchFamily="18" charset="0"/>
              </a:rPr>
              <a:t> stabileşte starea de sănătate</a:t>
            </a:r>
            <a:r>
              <a:rPr lang="en-US" altLang="ro-RO">
                <a:latin typeface="Times New Roman" panose="02020603050405020304" pitchFamily="18" charset="0"/>
                <a:cs typeface="Times New Roman" panose="02020603050405020304" pitchFamily="18" charset="0"/>
              </a:rPr>
              <a:t> a acestora</a:t>
            </a:r>
            <a:r>
              <a:rPr lang="es-UY" altLang="en-US">
                <a:latin typeface="Times New Roman" panose="02020603050405020304" pitchFamily="18" charset="0"/>
                <a:cs typeface="Times New Roman" panose="02020603050405020304" pitchFamily="18" charset="0"/>
              </a:rPr>
              <a:t>;</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Ţine o evidenţă a fiecărei familii de albine (mai puţin în sistemele</a:t>
            </a:r>
            <a:endParaRPr lang="en-US" altLang="ro-RO">
              <a:latin typeface="Times New Roman" panose="02020603050405020304" pitchFamily="18" charset="0"/>
              <a:cs typeface="Times New Roman" panose="02020603050405020304" pitchFamily="18" charset="0"/>
            </a:endParaRPr>
          </a:p>
          <a:p>
            <a:pPr marL="44450">
              <a:spcBef>
                <a:spcPct val="0"/>
              </a:spcBef>
            </a:pPr>
            <a:r>
              <a:rPr lang="vi-VN" altLang="ro-RO">
                <a:latin typeface="Times New Roman" panose="02020603050405020304" pitchFamily="18" charset="0"/>
                <a:cs typeface="Times New Roman" panose="02020603050405020304" pitchFamily="18" charset="0"/>
              </a:rPr>
              <a:t> industrializate) privind modul de</a:t>
            </a:r>
            <a:r>
              <a:rPr lang="en-US" altLang="ro-RO">
                <a:latin typeface="Times New Roman" panose="02020603050405020304" pitchFamily="18" charset="0"/>
                <a:cs typeface="Times New Roman" panose="02020603050405020304" pitchFamily="18" charset="0"/>
              </a:rPr>
              <a:t> </a:t>
            </a:r>
            <a:r>
              <a:rPr lang="it-IT" altLang="ro-RO">
                <a:latin typeface="Times New Roman" panose="02020603050405020304" pitchFamily="18" charset="0"/>
                <a:cs typeface="Times New Roman" panose="02020603050405020304" pitchFamily="18" charset="0"/>
              </a:rPr>
              <a:t>iernare, comportamentul mătcii, al albinelor, posibili dăunători în stup, tratamente utilizate etc.</a:t>
            </a:r>
            <a:r>
              <a:rPr lang="es-UY" altLang="en-US">
                <a:latin typeface="Times New Roman" panose="02020603050405020304" pitchFamily="18" charset="0"/>
              </a:rPr>
              <a:t>;</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Execută lucrări de revizuire a stupinelor, inventarul stupilor, curăţire şi reparaţii</a:t>
            </a:r>
            <a:r>
              <a:rPr lang="en-US" altLang="ro-RO">
                <a:latin typeface="Times New Roman" panose="02020603050405020304" pitchFamily="18" charset="0"/>
                <a:cs typeface="Times New Roman" panose="02020603050405020304" pitchFamily="18" charset="0"/>
              </a:rPr>
              <a:t>;</a:t>
            </a:r>
          </a:p>
          <a:p>
            <a:pPr marL="44450">
              <a:spcBef>
                <a:spcPct val="0"/>
              </a:spcBef>
              <a:buFontTx/>
              <a:buChar char="-"/>
            </a:pPr>
            <a:r>
              <a:rPr lang="vi-VN" altLang="ro-RO">
                <a:latin typeface="Times New Roman" panose="02020603050405020304" pitchFamily="18" charset="0"/>
                <a:cs typeface="Times New Roman" panose="02020603050405020304" pitchFamily="18" charset="0"/>
              </a:rPr>
              <a:t>Identifică şi evaluează zonele melifere şi estimează perioadele cele mai </a:t>
            </a:r>
            <a:endParaRPr lang="en-US" altLang="ro-RO">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potrivite pentru stupăritul</a:t>
            </a:r>
            <a:r>
              <a:rPr lang="en-US" altLang="ro-RO">
                <a:latin typeface="Times New Roman" panose="02020603050405020304" pitchFamily="18" charset="0"/>
                <a:cs typeface="Times New Roman" panose="02020603050405020304" pitchFamily="18" charset="0"/>
              </a:rPr>
              <a:t> pastoral;</a:t>
            </a:r>
            <a:endParaRPr lang="en-US" altLang="en-US">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Organizează stupăritul pastoral, în funcţie de perioadele de înflorire ale </a:t>
            </a:r>
            <a:endParaRPr lang="en-US" altLang="ro-RO">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salcâmului, teiului, florii</a:t>
            </a:r>
            <a:r>
              <a:rPr lang="en-US" altLang="ro-RO">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soarelui etc. şi estimările meteorologice</a:t>
            </a:r>
            <a:r>
              <a:rPr lang="en-US" altLang="ro-RO">
                <a:latin typeface="Times New Roman" panose="020206030504050203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Realizează extracţia mierii, după fiecare cules sau nu, în funcţie de cantitatea</a:t>
            </a:r>
            <a:endParaRPr lang="en-US" altLang="ro-RO">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 obţinută</a:t>
            </a:r>
            <a:r>
              <a:rPr lang="en-US" altLang="ro-RO">
                <a:latin typeface="Times New Roman" panose="02020603050405020304" pitchFamily="18" charset="0"/>
                <a:cs typeface="Times New Roman" panose="02020603050405020304" pitchFamily="18" charset="0"/>
              </a:rPr>
              <a:t>;</a:t>
            </a:r>
          </a:p>
          <a:p>
            <a:pPr marL="44450">
              <a:spcBef>
                <a:spcPct val="0"/>
              </a:spcBef>
              <a:buFontTx/>
              <a:buChar char="-"/>
            </a:pPr>
            <a:r>
              <a:rPr lang="en-US" altLang="en-US">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Prelucrează şi depozitează corespunzător produsele recoltate</a:t>
            </a:r>
            <a:r>
              <a:rPr lang="en-US" altLang="ro-RO">
                <a:latin typeface="Times New Roman" panose="02020603050405020304" pitchFamily="18" charset="0"/>
                <a:cs typeface="Times New Roman" panose="02020603050405020304" pitchFamily="18" charset="0"/>
              </a:rPr>
              <a:t>;</a:t>
            </a:r>
          </a:p>
          <a:p>
            <a:pPr marL="44450">
              <a:spcBef>
                <a:spcPct val="0"/>
              </a:spcBef>
              <a:buFontTx/>
              <a:buChar char="-"/>
            </a:pPr>
            <a:r>
              <a:rPr lang="en-US" altLang="en-US">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După ultimul cules, administrează tratamente familiilor de albine</a:t>
            </a:r>
            <a:r>
              <a:rPr lang="en-US" altLang="en-US">
                <a:latin typeface="Times New Roman" panose="02020603050405020304" pitchFamily="18" charset="0"/>
                <a:cs typeface="Times New Roman" panose="02020603050405020304" pitchFamily="18" charset="0"/>
              </a:rPr>
              <a:t> ;</a:t>
            </a:r>
          </a:p>
          <a:p>
            <a:pPr marL="44450">
              <a:spcBef>
                <a:spcPct val="0"/>
              </a:spcBef>
              <a:buFontTx/>
              <a:buChar char="-"/>
            </a:pPr>
            <a:r>
              <a:rPr lang="en-US" altLang="en-US">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Stabileşte tipul şi necesarul de materii prime şi materiale necesare întreţinerii </a:t>
            </a:r>
            <a:endParaRPr lang="en-US" altLang="ro-RO">
              <a:latin typeface="Times New Roman" panose="02020603050405020304" pitchFamily="18" charset="0"/>
              <a:cs typeface="Times New Roman" panose="02020603050405020304" pitchFamily="18" charset="0"/>
            </a:endParaRPr>
          </a:p>
          <a:p>
            <a:pPr marL="44450">
              <a:spcBef>
                <a:spcPct val="0"/>
              </a:spcBef>
              <a:buFontTx/>
              <a:buChar char="-"/>
            </a:pPr>
            <a:r>
              <a:rPr lang="vi-VN" altLang="ro-RO">
                <a:latin typeface="Times New Roman" panose="02020603050405020304" pitchFamily="18" charset="0"/>
                <a:cs typeface="Times New Roman" panose="02020603050405020304" pitchFamily="18" charset="0"/>
              </a:rPr>
              <a:t>exploatării apicole</a:t>
            </a:r>
            <a:r>
              <a:rPr lang="en-US" altLang="ro-RO">
                <a:latin typeface="Times New Roman" panose="02020603050405020304" pitchFamily="18" charset="0"/>
                <a:cs typeface="Times New Roman" panose="02020603050405020304" pitchFamily="18" charset="0"/>
              </a:rPr>
              <a:t>;</a:t>
            </a:r>
          </a:p>
          <a:p>
            <a:pPr marL="44450">
              <a:spcBef>
                <a:spcPct val="0"/>
              </a:spcBef>
              <a:buFontTx/>
              <a:buChar char="-"/>
            </a:pPr>
            <a:r>
              <a:rPr lang="en-US" altLang="en-US">
                <a:latin typeface="Times New Roman" panose="02020603050405020304" pitchFamily="18" charset="0"/>
                <a:cs typeface="Times New Roman" panose="02020603050405020304" pitchFamily="18" charset="0"/>
              </a:rPr>
              <a:t>- </a:t>
            </a:r>
            <a:r>
              <a:rPr lang="vi-VN" altLang="ro-RO">
                <a:latin typeface="Times New Roman" panose="02020603050405020304" pitchFamily="18" charset="0"/>
                <a:cs typeface="Times New Roman" panose="02020603050405020304" pitchFamily="18" charset="0"/>
              </a:rPr>
              <a:t>Evaluează necesarul de hrană pentru albine, pentru iarnă</a:t>
            </a:r>
            <a:r>
              <a:rPr lang="en-US" altLang="ro-RO">
                <a:latin typeface="Times New Roman" panose="02020603050405020304" pitchFamily="18" charset="0"/>
                <a:cs typeface="Times New Roman" panose="02020603050405020304" pitchFamily="18" charset="0"/>
              </a:rPr>
              <a:t>;</a:t>
            </a:r>
            <a:endParaRPr lang="es-ES" altLang="en-US">
              <a:latin typeface="Times New Roman" panose="02020603050405020304" pitchFamily="18" charset="0"/>
              <a:cs typeface="Times New Roman" panose="02020603050405020304" pitchFamily="18" charset="0"/>
            </a:endParaRPr>
          </a:p>
          <a:p>
            <a:pPr marL="44450" eaLnBrk="1" hangingPunct="1">
              <a:spcBef>
                <a:spcPct val="0"/>
              </a:spcBef>
            </a:pPr>
            <a:endParaRPr lang="en-US" altLang="ro-RO">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descr="Imagini pentru apICULTOR">
            <a:extLst>
              <a:ext uri="{FF2B5EF4-FFF2-40B4-BE49-F238E27FC236}">
                <a16:creationId xmlns:a16="http://schemas.microsoft.com/office/drawing/2014/main" id="{A40CC42E-ACA5-CDA4-42BD-C36CA42ECC4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None/>
            </a:pPr>
            <a:endParaRPr lang="ro-RO" altLang="ro-RO" sz="1800"/>
          </a:p>
        </p:txBody>
      </p:sp>
      <p:sp>
        <p:nvSpPr>
          <p:cNvPr id="15363" name="AutoShape 8" descr="Imagini pentru apICULTOR">
            <a:extLst>
              <a:ext uri="{FF2B5EF4-FFF2-40B4-BE49-F238E27FC236}">
                <a16:creationId xmlns:a16="http://schemas.microsoft.com/office/drawing/2014/main" id="{8E88C66D-6663-E0D4-4BA8-A20BC67B6CA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None/>
            </a:pPr>
            <a:endParaRPr lang="ro-RO" altLang="ro-RO" sz="1800"/>
          </a:p>
        </p:txBody>
      </p:sp>
      <p:pic>
        <p:nvPicPr>
          <p:cNvPr id="15364" name="Imagine 2">
            <a:extLst>
              <a:ext uri="{FF2B5EF4-FFF2-40B4-BE49-F238E27FC236}">
                <a16:creationId xmlns:a16="http://schemas.microsoft.com/office/drawing/2014/main" id="{B61ADB3B-59CC-F289-364A-79203EDB1D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7738" y="2451100"/>
            <a:ext cx="31956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ine 4">
            <a:extLst>
              <a:ext uri="{FF2B5EF4-FFF2-40B4-BE49-F238E27FC236}">
                <a16:creationId xmlns:a16="http://schemas.microsoft.com/office/drawing/2014/main" id="{1231F826-9914-4829-F053-45CC96D181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196850"/>
            <a:ext cx="319722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ine 8">
            <a:extLst>
              <a:ext uri="{FF2B5EF4-FFF2-40B4-BE49-F238E27FC236}">
                <a16:creationId xmlns:a16="http://schemas.microsoft.com/office/drawing/2014/main" id="{D427848D-FE16-564C-7110-E75708A98D1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0375" y="69850"/>
            <a:ext cx="31972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ine 10">
            <a:extLst>
              <a:ext uri="{FF2B5EF4-FFF2-40B4-BE49-F238E27FC236}">
                <a16:creationId xmlns:a16="http://schemas.microsoft.com/office/drawing/2014/main" id="{54CEB5C2-2E06-E8D0-9DEA-3519ABCF323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5400" y="4611688"/>
            <a:ext cx="335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Imagine 12">
            <a:extLst>
              <a:ext uri="{FF2B5EF4-FFF2-40B4-BE49-F238E27FC236}">
                <a16:creationId xmlns:a16="http://schemas.microsoft.com/office/drawing/2014/main" id="{05B2A336-0614-09DD-F3A6-E5CD57B5AE9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750" y="4664075"/>
            <a:ext cx="3810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magine 14">
            <a:extLst>
              <a:ext uri="{FF2B5EF4-FFF2-40B4-BE49-F238E27FC236}">
                <a16:creationId xmlns:a16="http://schemas.microsoft.com/office/drawing/2014/main" id="{D4A6C268-FB67-1E59-C4FE-E15B890800E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4463" y="2413000"/>
            <a:ext cx="422275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BB42743F-8AAC-8F98-7722-918A404862F9}"/>
              </a:ext>
            </a:extLst>
          </p:cNvPr>
          <p:cNvSpPr>
            <a:spLocks noChangeArrowheads="1"/>
          </p:cNvSpPr>
          <p:nvPr/>
        </p:nvSpPr>
        <p:spPr bwMode="auto">
          <a:xfrm>
            <a:off x="138113" y="0"/>
            <a:ext cx="9005887"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lnSpc>
                <a:spcPct val="114000"/>
              </a:lnSpc>
              <a:spcBef>
                <a:spcPct val="0"/>
              </a:spcBef>
              <a:buClrTx/>
              <a:buSzTx/>
              <a:buFontTx/>
              <a:buChar char="-"/>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Asigură amplasamentului stupinei (în sezonul activ) şi vatra de iernare (în sezonul rece)</a:t>
            </a:r>
            <a:r>
              <a:rPr lang="en-US" altLang="ro-RO" sz="1400">
                <a:latin typeface="Times New Roman" panose="02020603050405020304" pitchFamily="18" charset="0"/>
                <a:cs typeface="Times New Roman" panose="02020603050405020304" pitchFamily="18" charset="0"/>
              </a:rPr>
              <a:t>;</a:t>
            </a:r>
          </a:p>
          <a:p>
            <a:pPr eaLnBrk="1" hangingPunct="1">
              <a:lnSpc>
                <a:spcPct val="114000"/>
              </a:lnSpc>
              <a:spcBef>
                <a:spcPct val="0"/>
              </a:spcBef>
              <a:buClrTx/>
              <a:buSzTx/>
              <a:buFontTx/>
              <a:buChar char="-"/>
            </a:pPr>
            <a:r>
              <a:rPr lang="en-US" altLang="en-US"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Asigură măsuri de prevenire a intoxicării albinelor şi produselor apicole</a:t>
            </a:r>
            <a:r>
              <a:rPr lang="en-US" altLang="ro-RO" sz="1400">
                <a:latin typeface="Times New Roman" panose="02020603050405020304" pitchFamily="18" charset="0"/>
                <a:cs typeface="Times New Roman" panose="02020603050405020304" pitchFamily="18" charset="0"/>
              </a:rPr>
              <a:t>;</a:t>
            </a:r>
          </a:p>
          <a:p>
            <a:pPr eaLnBrk="1" hangingPunct="1">
              <a:lnSpc>
                <a:spcPct val="114000"/>
              </a:lnSpc>
              <a:spcBef>
                <a:spcPct val="0"/>
              </a:spcBef>
              <a:buClrTx/>
              <a:buSzTx/>
              <a:buFontTx/>
              <a:buChar char="-"/>
            </a:pPr>
            <a:r>
              <a:rPr lang="en-US" altLang="en-US" sz="1400" b="1">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Realizează acţiuni de combatere a dăunătorilor din stupi</a:t>
            </a:r>
            <a:r>
              <a:rPr lang="en-US" altLang="ro-RO" sz="1400">
                <a:latin typeface="Times New Roman" panose="02020603050405020304" pitchFamily="18" charset="0"/>
                <a:cs typeface="Times New Roman" panose="02020603050405020304" pitchFamily="18" charset="0"/>
              </a:rPr>
              <a:t>; </a:t>
            </a:r>
            <a:r>
              <a:rPr lang="en-US" altLang="en-US" sz="1400" b="1">
                <a:solidFill>
                  <a:srgbClr val="CC0066"/>
                </a:solidFill>
                <a:latin typeface="Times New Roman" panose="02020603050405020304" pitchFamily="18" charset="0"/>
                <a:cs typeface="Times New Roman" panose="02020603050405020304" pitchFamily="18" charset="0"/>
              </a:rPr>
              <a:t> </a:t>
            </a:r>
          </a:p>
          <a:p>
            <a:pPr eaLnBrk="1" hangingPunct="1">
              <a:lnSpc>
                <a:spcPct val="114000"/>
              </a:lnSpc>
              <a:spcBef>
                <a:spcPct val="0"/>
              </a:spcBef>
              <a:buClrTx/>
              <a:buSzTx/>
              <a:buFontTx/>
              <a:buNone/>
            </a:pPr>
            <a:r>
              <a:rPr lang="en-US" altLang="en-US" sz="1400" b="1">
                <a:latin typeface="Times New Roman" panose="02020603050405020304" pitchFamily="18" charset="0"/>
                <a:cs typeface="Times New Roman" panose="02020603050405020304" pitchFamily="18" charset="0"/>
              </a:rPr>
              <a:t>- </a:t>
            </a:r>
            <a:r>
              <a:rPr lang="it-IT" altLang="ro-RO" sz="1400">
                <a:latin typeface="Times New Roman" panose="02020603050405020304" pitchFamily="18" charset="0"/>
                <a:cs typeface="Times New Roman" panose="02020603050405020304" pitchFamily="18" charset="0"/>
              </a:rPr>
              <a:t>Valorifică produsele apicole obţinute într-un sezon apicol;</a:t>
            </a:r>
          </a:p>
          <a:p>
            <a:pPr eaLnBrk="1" hangingPunct="1">
              <a:spcBef>
                <a:spcPct val="0"/>
              </a:spcBef>
              <a:buClrTx/>
              <a:buSzTx/>
              <a:buFontTx/>
              <a:buChar char="-"/>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Evaluează eficienţa unei zone melifere - cantitatea de miere ce poate fi culeasă de </a:t>
            </a:r>
            <a:r>
              <a:rPr lang="en-US" altLang="ro-RO" sz="1400">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vi-VN" altLang="ro-RO" sz="1400">
                <a:latin typeface="Times New Roman" panose="02020603050405020304" pitchFamily="18" charset="0"/>
                <a:cs typeface="Times New Roman" panose="02020603050405020304" pitchFamily="18" charset="0"/>
              </a:rPr>
              <a:t>albine dintr-o</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zonă meliferă</a:t>
            </a:r>
            <a:r>
              <a:rPr lang="en-US" altLang="ro-RO" sz="1400">
                <a:latin typeface="Times New Roman" panose="02020603050405020304" pitchFamily="18" charset="0"/>
                <a:cs typeface="Times New Roman" panose="02020603050405020304" pitchFamily="18" charset="0"/>
              </a:rPr>
              <a:t>;</a:t>
            </a:r>
          </a:p>
          <a:p>
            <a:pPr eaLnBrk="1" hangingPunct="1">
              <a:spcBef>
                <a:spcPct val="0"/>
              </a:spcBef>
              <a:buClrTx/>
              <a:buSzTx/>
              <a:buFontTx/>
              <a:buChar char="-"/>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În staţiunile apicole, aplică măsuri de îmbunătăţire a bazei melifere</a:t>
            </a:r>
            <a:r>
              <a:rPr lang="en-US" altLang="ro-RO" sz="1400">
                <a:latin typeface="Times New Roman" panose="02020603050405020304" pitchFamily="18" charset="0"/>
                <a:cs typeface="Times New Roman" panose="02020603050405020304" pitchFamily="18" charset="0"/>
              </a:rPr>
              <a:t>.</a:t>
            </a:r>
            <a:endParaRPr lang="es-UY" altLang="en-US" sz="1400" b="1">
              <a:latin typeface="Times New Roman" panose="02020603050405020304" pitchFamily="18" charset="0"/>
              <a:cs typeface="Times New Roman" panose="02020603050405020304" pitchFamily="18" charset="0"/>
            </a:endParaRPr>
          </a:p>
          <a:p>
            <a:pPr eaLnBrk="1" hangingPunct="1">
              <a:lnSpc>
                <a:spcPct val="114000"/>
              </a:lnSpc>
              <a:spcBef>
                <a:spcPct val="0"/>
              </a:spcBef>
              <a:buClrTx/>
              <a:buSzTx/>
              <a:buFontTx/>
              <a:buNone/>
            </a:pPr>
            <a:endParaRPr lang="es-UY" altLang="en-US" sz="1400" b="1">
              <a:solidFill>
                <a:srgbClr val="CC0066"/>
              </a:solidFill>
              <a:latin typeface="Times New Roman" panose="02020603050405020304" pitchFamily="18" charset="0"/>
            </a:endParaRPr>
          </a:p>
          <a:p>
            <a:pPr eaLnBrk="1" hangingPunct="1">
              <a:spcBef>
                <a:spcPct val="0"/>
              </a:spcBef>
              <a:buClrTx/>
              <a:buSzTx/>
              <a:buFontTx/>
              <a:buNone/>
            </a:pPr>
            <a:r>
              <a:rPr lang="es-UY" altLang="en-US" sz="2000" b="1">
                <a:solidFill>
                  <a:srgbClr val="CC0066"/>
                </a:solidFill>
                <a:latin typeface="Times New Roman" panose="02020603050405020304" pitchFamily="18" charset="0"/>
              </a:rPr>
              <a:t>SERICICULTOR </a:t>
            </a:r>
            <a:r>
              <a:rPr lang="es-UY" altLang="en-US" sz="2000" b="1">
                <a:latin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Ocupaţia corespunde celor care se ocupă cu activitatea de producere a frunzei de dud, furajare, întreţinere a speciilor sericicole, a spaţiilor în care acestea sunt crescute. Ocupaţia presupune folosirea unei sfere largi de competenţe aferente, necesare în popularea spaţiilor cu material biologic, furajarea, menţinerea stării de sănătate a populaţiilor sericicole. Activităţile specifice ocupaţiei implică cunoaşterea particularităţilor biologice ale speciilor care populează spaţiile sericicole, în funcţie de acestea realizându-se hrănirea. Ocupaţia presupune aprovizionarea cu materii prime şi materiale , desfacerea producţiei şi relaţii de colaborare cu cei din echipă.</a:t>
            </a:r>
            <a:r>
              <a:rPr lang="en-US" altLang="ro-RO" sz="1400">
                <a:latin typeface="Times New Roman" panose="02020603050405020304" pitchFamily="18" charset="0"/>
                <a:cs typeface="Times New Roman" panose="02020603050405020304" pitchFamily="18" charset="0"/>
              </a:rPr>
              <a:t> Munca unui crescator de viermi de matase cuprinde o gama larga de activitati legate de cresterea viermilor de matase, obtinerea coconilor, întretinerea viermilor de matase si a duzilor precum si oferirea de coconi spre vânzare</a:t>
            </a:r>
            <a:r>
              <a:rPr lang="vi-VN" altLang="ro-RO" sz="1400">
                <a:latin typeface="Times New Roman" panose="02020603050405020304" pitchFamily="18" charset="0"/>
                <a:cs typeface="Times New Roman" panose="02020603050405020304" pitchFamily="18" charset="0"/>
              </a:rPr>
              <a:t> </a:t>
            </a:r>
            <a:r>
              <a:rPr lang="es-UY" altLang="en-US" sz="1400" b="1">
                <a:latin typeface="Times New Roman" panose="02020603050405020304" pitchFamily="18" charset="0"/>
                <a:cs typeface="Times New Roman" panose="02020603050405020304" pitchFamily="18" charset="0"/>
              </a:rPr>
              <a:t>.</a:t>
            </a:r>
            <a:br>
              <a:rPr lang="es-UY" altLang="en-US" sz="2000" b="1">
                <a:latin typeface="Times New Roman" panose="02020603050405020304" pitchFamily="18" charset="0"/>
              </a:rPr>
            </a:br>
            <a:r>
              <a:rPr lang="es-UY" altLang="en-US" sz="2000">
                <a:latin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Aplică</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 metode de creştere rapidă</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 pentru viermii de mătase;</a:t>
            </a:r>
          </a:p>
          <a:p>
            <a:pPr eaLnBrk="1" hangingPunct="1">
              <a:spcBef>
                <a:spcPct val="0"/>
              </a:spcBef>
              <a:buClrTx/>
              <a:buSzTx/>
              <a:buFontTx/>
              <a:buNone/>
            </a:pPr>
            <a:r>
              <a:rPr lang="en-US" altLang="ro-RO" sz="2000"/>
              <a:t>- </a:t>
            </a:r>
            <a:r>
              <a:rPr lang="vi-VN" altLang="ro-RO" sz="1400">
                <a:latin typeface="Times New Roman" panose="02020603050405020304" pitchFamily="18" charset="0"/>
                <a:cs typeface="Times New Roman" panose="02020603050405020304" pitchFamily="18" charset="0"/>
              </a:rPr>
              <a:t>Stabileşte cantitatea de seminţe necesară în concordanţă cu spaţiul de</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ţinut;</a:t>
            </a:r>
            <a:r>
              <a:rPr lang="en-US" altLang="ro-RO" sz="1400">
                <a:latin typeface="Times New Roman" panose="02020603050405020304" pitchFamily="18" charset="0"/>
                <a:cs typeface="Times New Roman" panose="02020603050405020304" pitchFamily="18" charset="0"/>
              </a:rPr>
              <a:t>          </a:t>
            </a:r>
            <a:endParaRPr lang="vi-VN"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s-UY" altLang="en-US"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Curăţă şi dezinfectează paturile</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camerele de creştere;</a:t>
            </a:r>
          </a:p>
          <a:p>
            <a:pPr eaLnBrk="1" hangingPunct="1">
              <a:spcBef>
                <a:spcPct val="0"/>
              </a:spcBef>
              <a:buClrTx/>
              <a:buSzTx/>
              <a:buFontTx/>
              <a:buNone/>
            </a:pPr>
            <a:r>
              <a:rPr lang="es-UY" altLang="en-US" sz="2000">
                <a:latin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Recoltează şi sortează gogoşile în funcţie de anumite condiţii</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standarde</a:t>
            </a:r>
            <a:r>
              <a:rPr lang="en-US" altLang="ro-RO" sz="1400">
                <a:latin typeface="Times New Roman" panose="02020603050405020304" pitchFamily="18" charset="0"/>
                <a:cs typeface="Times New Roman" panose="02020603050405020304" pitchFamily="18" charset="0"/>
              </a:rPr>
              <a:t>;</a:t>
            </a:r>
            <a:endParaRPr lang="es-UY"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Organizează activităţile de incubaţie</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ecloziune a ouălor de viermi de mătase</a:t>
            </a:r>
            <a:r>
              <a:rPr lang="en-US" altLang="ro-RO" sz="1400">
                <a:latin typeface="Times New Roman" panose="02020603050405020304" pitchFamily="18" charset="0"/>
                <a:cs typeface="Times New Roman" panose="02020603050405020304" pitchFamily="18" charset="0"/>
              </a:rPr>
              <a:t>;</a:t>
            </a:r>
          </a:p>
          <a:p>
            <a:pPr eaLnBrk="1" hangingPunct="1">
              <a:spcBef>
                <a:spcPct val="0"/>
              </a:spcBef>
              <a:buClrTx/>
              <a:buSzTx/>
              <a:buFontTx/>
              <a:buChar char="-"/>
            </a:pPr>
            <a:r>
              <a:rPr lang="vi-VN" altLang="ro-RO" sz="1400">
                <a:latin typeface="Times New Roman" panose="02020603050405020304" pitchFamily="18" charset="0"/>
                <a:cs typeface="Times New Roman" panose="02020603050405020304" pitchFamily="18" charset="0"/>
              </a:rPr>
              <a:t>Supraveghează ecloziunea</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recoltează larvele în vederea transportului în halele de </a:t>
            </a: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vi-VN" altLang="ro-RO" sz="1400">
                <a:latin typeface="Times New Roman" panose="02020603050405020304" pitchFamily="18" charset="0"/>
                <a:cs typeface="Times New Roman" panose="02020603050405020304" pitchFamily="18" charset="0"/>
              </a:rPr>
              <a:t>creştere</a:t>
            </a:r>
            <a:r>
              <a:rPr lang="en-US" altLang="ro-RO" sz="140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Asigură condiţii de temperatură, umiditate, aerisire, lumină în vederea pregătirii ecloziunii</a:t>
            </a:r>
            <a:r>
              <a:rPr lang="en-US" altLang="ro-RO" sz="140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ro-RO" sz="1400">
                <a:latin typeface="Times New Roman" panose="02020603050405020304" pitchFamily="18" charset="0"/>
                <a:cs typeface="Times New Roman" panose="02020603050405020304" pitchFamily="18" charset="0"/>
              </a:rPr>
              <a:t>- Stabileşte necesarul de materiale pentru incubaţie, ecloziune, creştere, recoltare;</a:t>
            </a:r>
          </a:p>
          <a:p>
            <a:pPr eaLnBrk="1" hangingPunct="1">
              <a:spcBef>
                <a:spcPct val="0"/>
              </a:spcBef>
              <a:buClrTx/>
              <a:buSzTx/>
              <a:buFontTx/>
              <a:buNone/>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Asigură recoltarea frunzelor de dud diferenţiat de vârsta larvelor</a:t>
            </a:r>
            <a:r>
              <a:rPr lang="en-US" altLang="ro-RO" sz="1400">
                <a:latin typeface="Times New Roman" panose="02020603050405020304" pitchFamily="18" charset="0"/>
                <a:cs typeface="Times New Roman" panose="02020603050405020304" pitchFamily="18" charset="0"/>
              </a:rPr>
              <a:t>;</a:t>
            </a:r>
            <a:endParaRPr lang="vi-VN"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r>
              <a:rPr lang="vi-VN" altLang="ro-RO" sz="1400">
                <a:latin typeface="Times New Roman" panose="02020603050405020304" pitchFamily="18" charset="0"/>
                <a:cs typeface="Times New Roman" panose="02020603050405020304" pitchFamily="18" charset="0"/>
              </a:rPr>
              <a:t>Asigură aplicarea tehnologiei de tăiere, fertilizare</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întreţinere a plantaţiilor de dud</a:t>
            </a: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vi-VN" altLang="ro-RO" sz="1400">
                <a:latin typeface="Times New Roman" panose="02020603050405020304" pitchFamily="18" charset="0"/>
                <a:cs typeface="Times New Roman" panose="02020603050405020304" pitchFamily="18" charset="0"/>
              </a:rPr>
              <a:t>pentruexploatarea </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acestora în anul în curs</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pentru anul următor</a:t>
            </a:r>
            <a:r>
              <a:rPr lang="en-US" altLang="ro-RO" sz="1400">
                <a:latin typeface="Times New Roman" panose="02020603050405020304" pitchFamily="18" charset="0"/>
                <a:cs typeface="Times New Roman" panose="02020603050405020304" pitchFamily="18" charset="0"/>
              </a:rPr>
              <a:t>;</a:t>
            </a:r>
            <a:endParaRPr lang="vi-VN"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r>
              <a:rPr lang="vi-VN" altLang="ro-RO" sz="1400">
                <a:latin typeface="Times New Roman" panose="02020603050405020304" pitchFamily="18" charset="0"/>
                <a:cs typeface="Times New Roman" panose="02020603050405020304" pitchFamily="18" charset="0"/>
              </a:rPr>
              <a:t>Execută hrănirea larvelor tinere</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adulte, diferenţiat</a:t>
            </a:r>
          </a:p>
        </p:txBody>
      </p:sp>
      <p:pic>
        <p:nvPicPr>
          <p:cNvPr id="16387" name="Picture 8" descr="https://cercetaresericicultura.files.wordpress.com/2012/02/img_3190.jpg">
            <a:extLst>
              <a:ext uri="{FF2B5EF4-FFF2-40B4-BE49-F238E27FC236}">
                <a16:creationId xmlns:a16="http://schemas.microsoft.com/office/drawing/2014/main" id="{FE391110-1CE5-3A4C-46CF-4DF21CA5A0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5486400"/>
            <a:ext cx="1981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85A20097-35DF-4C48-D8B7-4A2D3A52C328}"/>
              </a:ext>
            </a:extLst>
          </p:cNvPr>
          <p:cNvSpPr>
            <a:spLocks noChangeArrowheads="1"/>
          </p:cNvSpPr>
          <p:nvPr/>
        </p:nvSpPr>
        <p:spPr bwMode="auto">
          <a:xfrm>
            <a:off x="96838" y="228600"/>
            <a:ext cx="889476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eaLnBrk="1" hangingPunct="1">
              <a:spcBef>
                <a:spcPct val="0"/>
              </a:spcBef>
              <a:buClrTx/>
              <a:buSzTx/>
              <a:buFontTx/>
              <a:buChar char="-"/>
            </a:pP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Realizează schimbarea aşternutului</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rărirea larvelor</a:t>
            </a:r>
            <a:r>
              <a:rPr lang="es-UY" altLang="en-US" sz="1400">
                <a:latin typeface="Times New Roman" panose="02020603050405020304" pitchFamily="18" charset="0"/>
                <a:cs typeface="Times New Roman" panose="02020603050405020304" pitchFamily="18" charset="0"/>
              </a:rPr>
              <a:t>;</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Execută acţiuni de combatere a bolilor</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dăunătorilor</a:t>
            </a:r>
            <a:r>
              <a:rPr lang="es-UY" altLang="en-US" sz="1400">
                <a:latin typeface="Times New Roman" panose="02020603050405020304" pitchFamily="18" charset="0"/>
                <a:cs typeface="Times New Roman" panose="02020603050405020304" pitchFamily="18" charset="0"/>
              </a:rPr>
              <a:t>;</a:t>
            </a:r>
            <a:br>
              <a:rPr lang="es-UY" altLang="en-US" sz="2000">
                <a:latin typeface="Times New Roman" panose="02020603050405020304" pitchFamily="18" charset="0"/>
              </a:rPr>
            </a:br>
            <a:r>
              <a:rPr lang="es-UY" altLang="en-US" sz="2000">
                <a:latin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Organizează recoltarea, sortarea</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 depozitarea gogoşilor</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şi</a:t>
            </a:r>
            <a:r>
              <a:rPr lang="en-US" altLang="ro-RO" sz="1400">
                <a:latin typeface="Times New Roman" panose="02020603050405020304" pitchFamily="18" charset="0"/>
                <a:cs typeface="Times New Roman" panose="02020603050405020304" pitchFamily="18" charset="0"/>
              </a:rPr>
              <a:t> </a:t>
            </a:r>
            <a:r>
              <a:rPr lang="vi-VN" altLang="ro-RO" sz="1400">
                <a:latin typeface="Times New Roman" panose="02020603050405020304" pitchFamily="18" charset="0"/>
                <a:cs typeface="Times New Roman" panose="02020603050405020304" pitchFamily="18" charset="0"/>
              </a:rPr>
              <a:t>asigură transportul acestora în celemai bune condiţii.</a:t>
            </a: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1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r>
              <a:rPr lang="en-US" altLang="ro-RO" sz="1400">
                <a:latin typeface="Times New Roman" panose="02020603050405020304" pitchFamily="18" charset="0"/>
                <a:cs typeface="Times New Roman" panose="02020603050405020304" pitchFamily="18" charset="0"/>
              </a:rPr>
              <a:t>                                                                               -    </a:t>
            </a: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en-US" altLang="ro-RO" sz="1400">
              <a:latin typeface="Times New Roman" panose="02020603050405020304" pitchFamily="18" charset="0"/>
              <a:cs typeface="Times New Roman" panose="02020603050405020304" pitchFamily="18" charset="0"/>
            </a:endParaRPr>
          </a:p>
          <a:p>
            <a:pPr eaLnBrk="1" hangingPunct="1">
              <a:spcBef>
                <a:spcPct val="0"/>
              </a:spcBef>
              <a:buClrTx/>
              <a:buSzTx/>
              <a:buFontTx/>
              <a:buChar char="-"/>
            </a:pPr>
            <a:endParaRPr lang="vi-VN" altLang="ro-RO" sz="1400">
              <a:latin typeface="Times New Roman" panose="02020603050405020304" pitchFamily="18" charset="0"/>
              <a:cs typeface="Times New Roman" panose="02020603050405020304" pitchFamily="18" charset="0"/>
            </a:endParaRPr>
          </a:p>
        </p:txBody>
      </p:sp>
      <p:pic>
        <p:nvPicPr>
          <p:cNvPr id="18435" name="Picture 14" descr="Imagini pentru SERICICULTOR">
            <a:extLst>
              <a:ext uri="{FF2B5EF4-FFF2-40B4-BE49-F238E27FC236}">
                <a16:creationId xmlns:a16="http://schemas.microsoft.com/office/drawing/2014/main" id="{3C2A9839-5896-07ED-1BCA-36A6842E29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219200"/>
            <a:ext cx="3048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6" descr="Picture">
            <a:extLst>
              <a:ext uri="{FF2B5EF4-FFF2-40B4-BE49-F238E27FC236}">
                <a16:creationId xmlns:a16="http://schemas.microsoft.com/office/drawing/2014/main" id="{1F8609EE-88EA-E959-1393-D00B54FCA6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219200"/>
            <a:ext cx="3200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viermele-de-matase.weebly.com/uploads/1/5/4/4/15446648/2513907.jpg">
            <a:extLst>
              <a:ext uri="{FF2B5EF4-FFF2-40B4-BE49-F238E27FC236}">
                <a16:creationId xmlns:a16="http://schemas.microsoft.com/office/drawing/2014/main" id="{AFC21F8F-063D-72C5-9EBB-9EA1BC2D8B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3505200"/>
            <a:ext cx="5562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690</TotalTime>
  <Words>2914</Words>
  <Application>Microsoft Office PowerPoint</Application>
  <PresentationFormat>Expunere pe ecran (4:3)</PresentationFormat>
  <Paragraphs>169</Paragraphs>
  <Slides>19</Slides>
  <Notes>3</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19</vt:i4>
      </vt:variant>
    </vt:vector>
  </HeadingPairs>
  <TitlesOfParts>
    <vt:vector size="27" baseType="lpstr">
      <vt:lpstr>Gill Sans MT</vt:lpstr>
      <vt:lpstr>Arial</vt:lpstr>
      <vt:lpstr>Wingdings 2</vt:lpstr>
      <vt:lpstr>Verdana</vt:lpstr>
      <vt:lpstr>Calibri</vt:lpstr>
      <vt:lpstr>Times New Roman</vt:lpstr>
      <vt:lpstr>Arial Unicode MS</vt:lpstr>
      <vt:lpstr>Solstice</vt:lpstr>
      <vt:lpstr>Oferta de învățământ profesional pentru  anul școlar  2o2o – 2o21</vt:lpstr>
      <vt:lpstr>O VECHE CALIFICARE – NOI ORIZONTURI.......</vt:lpstr>
      <vt:lpstr>Prezentare PowerPoint</vt:lpstr>
      <vt:lpstr>Prezentare PowerPoint</vt:lpstr>
      <vt:lpstr>DESCRIEREA DOMENIULUI OCUPAȚIONAL</vt:lpstr>
      <vt:lpstr>DESCRIEREA CALIFICĂRILOR SPECIFICE ACESTUI DOMENIU</vt:lpstr>
      <vt:lpstr>Prezentare PowerPoint</vt:lpstr>
      <vt:lpstr>Prezentare PowerPoint</vt:lpstr>
      <vt:lpstr>Prezentare PowerPoint</vt:lpstr>
      <vt:lpstr>Prezentare PowerPoint</vt:lpstr>
      <vt:lpstr>Discipline de specialitate (Module)</vt:lpstr>
      <vt:lpstr>Prezentare PowerPoint</vt:lpstr>
      <vt:lpstr>Prezentare PowerPoint</vt:lpstr>
      <vt:lpstr>RECUNOAȘTERE EUROPEANĂ</vt:lpstr>
      <vt:lpstr>Prezentare PowerPoint</vt:lpstr>
      <vt:lpstr>CRITERII DE ADMITERE</vt:lpstr>
      <vt:lpstr>Prezentare PowerPoint</vt:lpstr>
      <vt:lpstr>ÎNSCRIEREA CANDIDAŢILOR ADMISI SE EFECTUEAZA PE BAZA URMATOARELOR  ACTE: </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 de învățământ profesional pentru anul școlar 2014-2015</dc:title>
  <dc:creator>Elena Coarfa</dc:creator>
  <cp:lastModifiedBy>LTA VALENI</cp:lastModifiedBy>
  <cp:revision>96</cp:revision>
  <dcterms:created xsi:type="dcterms:W3CDTF">2006-08-16T00:00:00Z</dcterms:created>
  <dcterms:modified xsi:type="dcterms:W3CDTF">2023-07-04T10:17:23Z</dcterms:modified>
</cp:coreProperties>
</file>